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58" r:id="rId4"/>
    <p:sldId id="356" r:id="rId5"/>
    <p:sldId id="357" r:id="rId6"/>
    <p:sldId id="358" r:id="rId7"/>
    <p:sldId id="359" r:id="rId8"/>
    <p:sldId id="360" r:id="rId9"/>
    <p:sldId id="361" r:id="rId10"/>
    <p:sldId id="368" r:id="rId11"/>
    <p:sldId id="362" r:id="rId12"/>
    <p:sldId id="375" r:id="rId13"/>
    <p:sldId id="374" r:id="rId14"/>
    <p:sldId id="376" r:id="rId15"/>
    <p:sldId id="378" r:id="rId16"/>
    <p:sldId id="379" r:id="rId17"/>
    <p:sldId id="380" r:id="rId18"/>
    <p:sldId id="382" r:id="rId19"/>
    <p:sldId id="383" r:id="rId20"/>
    <p:sldId id="384" r:id="rId21"/>
    <p:sldId id="260" r:id="rId22"/>
    <p:sldId id="366" r:id="rId23"/>
    <p:sldId id="307" r:id="rId24"/>
    <p:sldId id="385" r:id="rId25"/>
    <p:sldId id="367" r:id="rId26"/>
    <p:sldId id="348" r:id="rId27"/>
    <p:sldId id="381" r:id="rId28"/>
    <p:sldId id="264" r:id="rId29"/>
  </p:sldIdLst>
  <p:sldSz cx="9144000" cy="6858000" type="screen4x3"/>
  <p:notesSz cx="6858000" cy="9144000"/>
  <p:defaultTextStyle>
    <a:defPPr>
      <a:defRPr lang="zh-CN"/>
    </a:defPPr>
    <a:lvl1pPr marL="0" lvl="0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1pPr>
    <a:lvl2pPr marL="457200" lvl="1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2pPr>
    <a:lvl3pPr marL="914400" lvl="2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3pPr>
    <a:lvl4pPr marL="1371600" lvl="3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4pPr>
    <a:lvl5pPr marL="1828800" lvl="4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5pPr>
    <a:lvl6pPr marL="2286000" lvl="5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6pPr>
    <a:lvl7pPr marL="2743200" lvl="6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7pPr>
    <a:lvl8pPr marL="3200400" lvl="7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8pPr>
    <a:lvl9pPr marL="3657600" lvl="8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241">
          <p15:clr>
            <a:srgbClr val="A4A3A4"/>
          </p15:clr>
        </p15:guide>
        <p15:guide id="2" pos="283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8097"/>
    <a:srgbClr val="FF3300"/>
    <a:srgbClr val="3CB191"/>
    <a:srgbClr val="1E9C8C"/>
    <a:srgbClr val="41719C"/>
    <a:srgbClr val="E8E9CB"/>
    <a:srgbClr val="0A4472"/>
    <a:srgbClr val="69C293"/>
    <a:srgbClr val="FAFAFA"/>
    <a:srgbClr val="1E81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3"/>
  </p:normalViewPr>
  <p:slideViewPr>
    <p:cSldViewPr snapToGrid="0" showGuides="1">
      <p:cViewPr varScale="1">
        <p:scale>
          <a:sx n="81" d="100"/>
          <a:sy n="81" d="100"/>
        </p:scale>
        <p:origin x="1498" y="62"/>
      </p:cViewPr>
      <p:guideLst>
        <p:guide orient="horz" pos="2241"/>
        <p:guide pos="283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EC700-9CDD-D747-A928-5F1542F855B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E7C5D4-95BD-1F45-BB25-9C5D4A0FF55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3820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9710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38177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E7C5D4-95BD-1F45-BB25-9C5D4A0FF551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fld id="{0B76DDDF-5258-48B6-89AA-2217E41B0039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2019/11/29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zh-CN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zh-CN" dirty="0"/>
              <a:t>单击此处编辑母版文本样式</a:t>
            </a:r>
          </a:p>
          <a:p>
            <a:pPr lvl="1"/>
            <a:r>
              <a:rPr lang="zh-CN" altLang="zh-CN" dirty="0"/>
              <a:t>第二级</a:t>
            </a:r>
          </a:p>
          <a:p>
            <a:pPr lvl="2"/>
            <a:r>
              <a:rPr lang="zh-CN" altLang="zh-CN" dirty="0"/>
              <a:t>第三级</a:t>
            </a:r>
          </a:p>
          <a:p>
            <a:pPr lvl="3"/>
            <a:r>
              <a:rPr lang="zh-CN" altLang="zh-CN" dirty="0"/>
              <a:t>第四级</a:t>
            </a:r>
          </a:p>
          <a:p>
            <a:pPr lvl="4"/>
            <a:r>
              <a:rPr lang="zh-CN" altLang="zh-CN" dirty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fld id="{0B76DDDF-5258-48B6-89AA-2217E41B0039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2019/11/29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</a:rPr>
              <a:t>‹#›</a:t>
            </a:fld>
            <a:endParaRPr lang="zh-CN" altLang="en-US" sz="1200" dirty="0">
              <a:solidFill>
                <a:srgbClr val="898989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9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6000"/>
                    </a14:imgEffect>
                    <a14:imgEffect>
                      <a14:saturation sat="13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4" name="文本框 14"/>
          <p:cNvSpPr txBox="1"/>
          <p:nvPr/>
        </p:nvSpPr>
        <p:spPr>
          <a:xfrm>
            <a:off x="1054608" y="2177280"/>
            <a:ext cx="7034784" cy="922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ctr" eaLnBrk="1" hangingPunct="1"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方正兰亭超细黑简体" panose="02000000000000000000" charset="-122"/>
                <a:ea typeface="方正兰亭超细黑简体" panose="02000000000000000000" charset="-122"/>
              </a:rPr>
              <a:t>精神健康大数据平台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-70" y="4021006"/>
            <a:ext cx="752869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                    </a:t>
            </a:r>
            <a:r>
              <a:rPr lang="zh-CN" altLang="en-US" b="1" dirty="0">
                <a:solidFill>
                  <a:schemeClr val="bg1"/>
                </a:solidFill>
              </a:rPr>
              <a:t>汇报人：程智雅 李泽琛</a:t>
            </a:r>
          </a:p>
          <a:p>
            <a:pPr algn="ctr"/>
            <a:endParaRPr lang="zh-CN" altLang="en-US" dirty="0">
              <a:solidFill>
                <a:schemeClr val="bg1"/>
              </a:solidFill>
            </a:endParaRPr>
          </a:p>
          <a:p>
            <a:pPr algn="ctr"/>
            <a:r>
              <a:rPr lang="en-US" altLang="zh-CN" dirty="0">
                <a:solidFill>
                  <a:schemeClr val="bg1"/>
                </a:solidFill>
              </a:rPr>
              <a:t>                 2019-11-29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4270" y="3401246"/>
            <a:ext cx="752869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技术小组工作汇报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69288"/>
            <a:ext cx="588278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ResNet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58850" y="1554480"/>
            <a:ext cx="77908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anose="05000000000000000000" charset="0"/>
            </a:pPr>
            <a:r>
              <a:rPr sz="240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</a:rPr>
              <a:t>残差</a:t>
            </a:r>
            <a:r>
              <a:rPr lang="zh-CN" sz="240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</a:rPr>
              <a:t>学习</a:t>
            </a: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C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6915" y="5971540"/>
            <a:ext cx="72497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solidFill>
                  <a:schemeClr val="bg1"/>
                </a:solidFill>
              </a:rPr>
              <a:t>残差学习单元，图片来源</a:t>
            </a:r>
            <a:r>
              <a:rPr lang="zh-CN" altLang="en-US" sz="1400" u="sng">
                <a:solidFill>
                  <a:schemeClr val="bg1"/>
                </a:solidFill>
              </a:rPr>
              <a:t>https://www.jianshu.com/p/93990a641066</a:t>
            </a:r>
          </a:p>
        </p:txBody>
      </p:sp>
      <p:pic>
        <p:nvPicPr>
          <p:cNvPr id="3" name="图片 2" descr="屏幕快照 2019-11-26 下午2.56.53"/>
          <p:cNvPicPr>
            <a:picLocks noChangeAspect="1"/>
          </p:cNvPicPr>
          <p:nvPr/>
        </p:nvPicPr>
        <p:blipFill>
          <a:blip r:embed="rId4"/>
          <a:srcRect b="16332"/>
          <a:stretch>
            <a:fillRect/>
          </a:stretch>
        </p:blipFill>
        <p:spPr>
          <a:xfrm>
            <a:off x="959485" y="2284095"/>
            <a:ext cx="7726680" cy="3123565"/>
          </a:xfrm>
          <a:prstGeom prst="rect">
            <a:avLst/>
          </a:prstGeom>
        </p:spPr>
      </p:pic>
      <p:sp>
        <p:nvSpPr>
          <p:cNvPr id="10" name="灯片编号占位符 2">
            <a:extLst>
              <a:ext uri="{FF2B5EF4-FFF2-40B4-BE49-F238E27FC236}">
                <a16:creationId xmlns:a16="http://schemas.microsoft.com/office/drawing/2014/main" id="{C79395D4-6231-4FD9-9E03-1995DD38F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10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69288"/>
            <a:ext cx="588278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ResNet</a:t>
            </a: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C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5315" y="6550660"/>
            <a:ext cx="72497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</a:rPr>
              <a:t>图片来源</a:t>
            </a:r>
            <a:r>
              <a:rPr lang="zh-CN" altLang="en-US" sz="1400" u="sng" dirty="0">
                <a:solidFill>
                  <a:schemeClr val="bg1"/>
                </a:solidFill>
              </a:rPr>
              <a:t>https://www.cnblogs.com/wj-1314/p/9754072.html</a:t>
            </a:r>
          </a:p>
        </p:txBody>
      </p:sp>
      <p:pic>
        <p:nvPicPr>
          <p:cNvPr id="12" name="图片 11" descr="屏幕快照 2019-11-26 下午3.00.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930" y="85090"/>
            <a:ext cx="4283710" cy="6050280"/>
          </a:xfrm>
          <a:prstGeom prst="rect">
            <a:avLst/>
          </a:prstGeom>
        </p:spPr>
      </p:pic>
      <p:pic>
        <p:nvPicPr>
          <p:cNvPr id="13" name="图片 12" descr="屏幕快照 2019-11-26 下午3.02.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6755" y="1091565"/>
            <a:ext cx="1193800" cy="504380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452245" y="6224905"/>
            <a:ext cx="22644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>
                <a:solidFill>
                  <a:schemeClr val="bg1"/>
                </a:solidFill>
              </a:rPr>
              <a:t>VGG</a:t>
            </a:r>
            <a:r>
              <a:rPr lang="zh-CN" altLang="en-US" sz="1600" b="1">
                <a:solidFill>
                  <a:schemeClr val="bg1"/>
                </a:solidFill>
              </a:rPr>
              <a:t>朴素网络结构图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818380" y="6224905"/>
            <a:ext cx="22644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34层的ResNet网络</a:t>
            </a:r>
          </a:p>
        </p:txBody>
      </p:sp>
      <p:sp>
        <p:nvSpPr>
          <p:cNvPr id="11" name="灯片编号占位符 2">
            <a:extLst>
              <a:ext uri="{FF2B5EF4-FFF2-40B4-BE49-F238E27FC236}">
                <a16:creationId xmlns:a16="http://schemas.microsoft.com/office/drawing/2014/main" id="{1FD3EA5A-5C1A-41B3-86A0-838AE0110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11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7413"/>
            <a:ext cx="4657725" cy="5140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19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7008"/>
            <a:ext cx="9144000" cy="311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文本框 20"/>
          <p:cNvSpPr txBox="1"/>
          <p:nvPr/>
        </p:nvSpPr>
        <p:spPr>
          <a:xfrm>
            <a:off x="3216275" y="144463"/>
            <a:ext cx="271145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RNN</a:t>
            </a:r>
          </a:p>
        </p:txBody>
      </p:sp>
      <p:sp>
        <p:nvSpPr>
          <p:cNvPr id="9221" name="Right Arrow">
            <a:hlinkClick r:id="" action="ppaction://hlinkshowjump?jump=nextslide"/>
          </p:cNvPr>
          <p:cNvSpPr/>
          <p:nvPr/>
        </p:nvSpPr>
        <p:spPr>
          <a:xfrm>
            <a:off x="714375" y="5730875"/>
            <a:ext cx="171450" cy="171450"/>
          </a:xfrm>
          <a:custGeom>
            <a:avLst/>
            <a:gdLst>
              <a:gd name="txL" fmla="*/ 0 w 228600"/>
              <a:gd name="txT" fmla="*/ 0 h 228600"/>
              <a:gd name="txR" fmla="*/ 228600 w 228600"/>
              <a:gd name="txB" fmla="*/ 228600 h 228600"/>
            </a:gdLst>
            <a:ahLst/>
            <a:cxnLst>
              <a:cxn ang="0">
                <a:pos x="69788" y="38582"/>
              </a:cxn>
              <a:cxn ang="0">
                <a:pos x="72582" y="39932"/>
              </a:cxn>
              <a:cxn ang="0">
                <a:pos x="96190" y="64294"/>
              </a:cxn>
              <a:cxn ang="0">
                <a:pos x="72582" y="88655"/>
              </a:cxn>
              <a:cxn ang="0">
                <a:pos x="69694" y="89911"/>
              </a:cxn>
              <a:cxn ang="0">
                <a:pos x="66806" y="88655"/>
              </a:cxn>
              <a:cxn ang="0">
                <a:pos x="66806" y="83130"/>
              </a:cxn>
              <a:cxn ang="0">
                <a:pos x="81623" y="68312"/>
              </a:cxn>
              <a:cxn ang="0">
                <a:pos x="36166" y="68312"/>
              </a:cxn>
              <a:cxn ang="0">
                <a:pos x="33277" y="67056"/>
              </a:cxn>
              <a:cxn ang="0">
                <a:pos x="32147" y="64168"/>
              </a:cxn>
              <a:cxn ang="0">
                <a:pos x="33277" y="61406"/>
              </a:cxn>
              <a:cxn ang="0">
                <a:pos x="36166" y="60275"/>
              </a:cxn>
              <a:cxn ang="0">
                <a:pos x="81372" y="60275"/>
              </a:cxn>
              <a:cxn ang="0">
                <a:pos x="66806" y="45709"/>
              </a:cxn>
              <a:cxn ang="0">
                <a:pos x="66931" y="40058"/>
              </a:cxn>
              <a:cxn ang="0">
                <a:pos x="69788" y="38582"/>
              </a:cxn>
              <a:cxn ang="0">
                <a:pos x="64294" y="8036"/>
              </a:cxn>
              <a:cxn ang="0">
                <a:pos x="24487" y="24487"/>
              </a:cxn>
              <a:cxn ang="0">
                <a:pos x="8037" y="64294"/>
              </a:cxn>
              <a:cxn ang="0">
                <a:pos x="24487" y="104226"/>
              </a:cxn>
              <a:cxn ang="0">
                <a:pos x="64294" y="120802"/>
              </a:cxn>
              <a:cxn ang="0">
                <a:pos x="104101" y="104226"/>
              </a:cxn>
              <a:cxn ang="0">
                <a:pos x="120551" y="64294"/>
              </a:cxn>
              <a:cxn ang="0">
                <a:pos x="104101" y="24487"/>
              </a:cxn>
              <a:cxn ang="0">
                <a:pos x="64294" y="8036"/>
              </a:cxn>
              <a:cxn ang="0">
                <a:pos x="64294" y="0"/>
              </a:cxn>
              <a:cxn ang="0">
                <a:pos x="109752" y="18836"/>
              </a:cxn>
              <a:cxn ang="0">
                <a:pos x="128588" y="64294"/>
              </a:cxn>
              <a:cxn ang="0">
                <a:pos x="109752" y="109751"/>
              </a:cxn>
              <a:cxn ang="0">
                <a:pos x="64294" y="128588"/>
              </a:cxn>
              <a:cxn ang="0">
                <a:pos x="18836" y="109751"/>
              </a:cxn>
              <a:cxn ang="0">
                <a:pos x="0" y="64294"/>
              </a:cxn>
              <a:cxn ang="0">
                <a:pos x="18836" y="18836"/>
              </a:cxn>
              <a:cxn ang="0">
                <a:pos x="64294" y="0"/>
              </a:cxn>
            </a:cxnLst>
            <a:rect l="txL" t="txT" r="txR" b="txB"/>
            <a:pathLst>
              <a:path w="228600" h="228600">
                <a:moveTo>
                  <a:pt x="124067" y="68591"/>
                </a:moveTo>
                <a:cubicBezTo>
                  <a:pt x="125741" y="68554"/>
                  <a:pt x="127397" y="69354"/>
                  <a:pt x="129034" y="70991"/>
                </a:cubicBezTo>
                <a:lnTo>
                  <a:pt x="171004" y="114300"/>
                </a:lnTo>
                <a:lnTo>
                  <a:pt x="129034" y="157609"/>
                </a:lnTo>
                <a:cubicBezTo>
                  <a:pt x="127546" y="159097"/>
                  <a:pt x="125834" y="159841"/>
                  <a:pt x="123900" y="159841"/>
                </a:cubicBezTo>
                <a:cubicBezTo>
                  <a:pt x="121965" y="159841"/>
                  <a:pt x="120253" y="159097"/>
                  <a:pt x="118765" y="157609"/>
                </a:cubicBezTo>
                <a:cubicBezTo>
                  <a:pt x="115491" y="154334"/>
                  <a:pt x="115491" y="151060"/>
                  <a:pt x="118765" y="147786"/>
                </a:cubicBezTo>
                <a:lnTo>
                  <a:pt x="145108" y="121443"/>
                </a:lnTo>
                <a:lnTo>
                  <a:pt x="64294" y="121443"/>
                </a:lnTo>
                <a:cubicBezTo>
                  <a:pt x="62210" y="121443"/>
                  <a:pt x="60499" y="120699"/>
                  <a:pt x="59159" y="119211"/>
                </a:cubicBezTo>
                <a:cubicBezTo>
                  <a:pt x="57820" y="117723"/>
                  <a:pt x="57150" y="116011"/>
                  <a:pt x="57150" y="114076"/>
                </a:cubicBezTo>
                <a:cubicBezTo>
                  <a:pt x="57150" y="112142"/>
                  <a:pt x="57820" y="110505"/>
                  <a:pt x="59159" y="109165"/>
                </a:cubicBezTo>
                <a:cubicBezTo>
                  <a:pt x="60499" y="107826"/>
                  <a:pt x="62210" y="107156"/>
                  <a:pt x="64294" y="107156"/>
                </a:cubicBezTo>
                <a:lnTo>
                  <a:pt x="144661" y="107156"/>
                </a:lnTo>
                <a:lnTo>
                  <a:pt x="118765" y="81260"/>
                </a:lnTo>
                <a:cubicBezTo>
                  <a:pt x="115491" y="77986"/>
                  <a:pt x="115565" y="74637"/>
                  <a:pt x="118988" y="71214"/>
                </a:cubicBezTo>
                <a:cubicBezTo>
                  <a:pt x="120700" y="69502"/>
                  <a:pt x="122393" y="68628"/>
                  <a:pt x="124067" y="68591"/>
                </a:cubicBezTo>
                <a:close/>
                <a:moveTo>
                  <a:pt x="114300" y="14287"/>
                </a:moveTo>
                <a:cubicBezTo>
                  <a:pt x="86618" y="14287"/>
                  <a:pt x="63029" y="24035"/>
                  <a:pt x="43532" y="43532"/>
                </a:cubicBezTo>
                <a:cubicBezTo>
                  <a:pt x="24036" y="63028"/>
                  <a:pt x="14288" y="86618"/>
                  <a:pt x="14288" y="114300"/>
                </a:cubicBezTo>
                <a:cubicBezTo>
                  <a:pt x="14288" y="141982"/>
                  <a:pt x="24036" y="165645"/>
                  <a:pt x="43532" y="185291"/>
                </a:cubicBezTo>
                <a:cubicBezTo>
                  <a:pt x="63029" y="204936"/>
                  <a:pt x="86618" y="214759"/>
                  <a:pt x="114300" y="214759"/>
                </a:cubicBezTo>
                <a:cubicBezTo>
                  <a:pt x="141982" y="214759"/>
                  <a:pt x="165571" y="204936"/>
                  <a:pt x="185068" y="185291"/>
                </a:cubicBezTo>
                <a:cubicBezTo>
                  <a:pt x="204564" y="165645"/>
                  <a:pt x="214313" y="141982"/>
                  <a:pt x="214313" y="114300"/>
                </a:cubicBezTo>
                <a:cubicBezTo>
                  <a:pt x="214313" y="86618"/>
                  <a:pt x="204564" y="63028"/>
                  <a:pt x="185068" y="43532"/>
                </a:cubicBezTo>
                <a:cubicBezTo>
                  <a:pt x="165571" y="24035"/>
                  <a:pt x="141982" y="14287"/>
                  <a:pt x="114300" y="14287"/>
                </a:cubicBezTo>
                <a:close/>
                <a:moveTo>
                  <a:pt x="114300" y="0"/>
                </a:moveTo>
                <a:cubicBezTo>
                  <a:pt x="145852" y="0"/>
                  <a:pt x="172790" y="11162"/>
                  <a:pt x="195114" y="33486"/>
                </a:cubicBezTo>
                <a:cubicBezTo>
                  <a:pt x="217438" y="55810"/>
                  <a:pt x="228600" y="82748"/>
                  <a:pt x="228600" y="114300"/>
                </a:cubicBezTo>
                <a:cubicBezTo>
                  <a:pt x="228600" y="145851"/>
                  <a:pt x="217438" y="172789"/>
                  <a:pt x="195114" y="195113"/>
                </a:cubicBezTo>
                <a:cubicBezTo>
                  <a:pt x="172790" y="217438"/>
                  <a:pt x="145852" y="228600"/>
                  <a:pt x="114300" y="228600"/>
                </a:cubicBezTo>
                <a:cubicBezTo>
                  <a:pt x="82749" y="228600"/>
                  <a:pt x="55811" y="217438"/>
                  <a:pt x="33486" y="195113"/>
                </a:cubicBezTo>
                <a:cubicBezTo>
                  <a:pt x="11162" y="172789"/>
                  <a:pt x="0" y="145851"/>
                  <a:pt x="0" y="114300"/>
                </a:cubicBezTo>
                <a:cubicBezTo>
                  <a:pt x="0" y="82748"/>
                  <a:pt x="11162" y="55810"/>
                  <a:pt x="33486" y="33486"/>
                </a:cubicBezTo>
                <a:cubicBezTo>
                  <a:pt x="55811" y="11162"/>
                  <a:pt x="82749" y="0"/>
                  <a:pt x="114300" y="0"/>
                </a:cubicBezTo>
                <a:close/>
              </a:path>
            </a:pathLst>
          </a:custGeom>
          <a:solidFill>
            <a:srgbClr val="7F7F7F"/>
          </a:solidFill>
          <a:ln w="9525">
            <a:noFill/>
          </a:ln>
        </p:spPr>
        <p:txBody>
          <a:bodyPr lIns="68580" tIns="34290" rIns="68580" bIns="34290"/>
          <a:lstStyle/>
          <a:p>
            <a:pPr lvl="0"/>
            <a:endParaRPr lang="zh-CN" altLang="en-US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9222" name="Left Arrow">
            <a:hlinkClick r:id="" action="ppaction://hlinkshowjump?jump=previousslide"/>
          </p:cNvPr>
          <p:cNvSpPr/>
          <p:nvPr/>
        </p:nvSpPr>
        <p:spPr>
          <a:xfrm>
            <a:off x="457200" y="5730875"/>
            <a:ext cx="171450" cy="171450"/>
          </a:xfrm>
          <a:custGeom>
            <a:avLst/>
            <a:gdLst>
              <a:gd name="txL" fmla="*/ 0 w 228600"/>
              <a:gd name="txT" fmla="*/ 0 h 228600"/>
              <a:gd name="txR" fmla="*/ 228600 w 228600"/>
              <a:gd name="txB" fmla="*/ 228600 h 228600"/>
            </a:gdLst>
            <a:ahLst/>
            <a:cxnLst>
              <a:cxn ang="0">
                <a:pos x="58800" y="38582"/>
              </a:cxn>
              <a:cxn ang="0">
                <a:pos x="61657" y="40058"/>
              </a:cxn>
              <a:cxn ang="0">
                <a:pos x="61782" y="45709"/>
              </a:cxn>
              <a:cxn ang="0">
                <a:pos x="47215" y="60275"/>
              </a:cxn>
              <a:cxn ang="0">
                <a:pos x="92422" y="60275"/>
              </a:cxn>
              <a:cxn ang="0">
                <a:pos x="95311" y="61406"/>
              </a:cxn>
              <a:cxn ang="0">
                <a:pos x="96441" y="64168"/>
              </a:cxn>
              <a:cxn ang="0">
                <a:pos x="95311" y="67056"/>
              </a:cxn>
              <a:cxn ang="0">
                <a:pos x="92422" y="68312"/>
              </a:cxn>
              <a:cxn ang="0">
                <a:pos x="46965" y="68312"/>
              </a:cxn>
              <a:cxn ang="0">
                <a:pos x="61782" y="83130"/>
              </a:cxn>
              <a:cxn ang="0">
                <a:pos x="61782" y="88655"/>
              </a:cxn>
              <a:cxn ang="0">
                <a:pos x="58895" y="89911"/>
              </a:cxn>
              <a:cxn ang="0">
                <a:pos x="56006" y="88655"/>
              </a:cxn>
              <a:cxn ang="0">
                <a:pos x="32399" y="64294"/>
              </a:cxn>
              <a:cxn ang="0">
                <a:pos x="56006" y="39932"/>
              </a:cxn>
              <a:cxn ang="0">
                <a:pos x="58800" y="38582"/>
              </a:cxn>
              <a:cxn ang="0">
                <a:pos x="64294" y="8036"/>
              </a:cxn>
              <a:cxn ang="0">
                <a:pos x="24487" y="24487"/>
              </a:cxn>
              <a:cxn ang="0">
                <a:pos x="8037" y="64294"/>
              </a:cxn>
              <a:cxn ang="0">
                <a:pos x="24487" y="104226"/>
              </a:cxn>
              <a:cxn ang="0">
                <a:pos x="64294" y="120802"/>
              </a:cxn>
              <a:cxn ang="0">
                <a:pos x="104101" y="104226"/>
              </a:cxn>
              <a:cxn ang="0">
                <a:pos x="120551" y="64294"/>
              </a:cxn>
              <a:cxn ang="0">
                <a:pos x="104101" y="24487"/>
              </a:cxn>
              <a:cxn ang="0">
                <a:pos x="64294" y="8036"/>
              </a:cxn>
              <a:cxn ang="0">
                <a:pos x="64294" y="0"/>
              </a:cxn>
              <a:cxn ang="0">
                <a:pos x="109752" y="18836"/>
              </a:cxn>
              <a:cxn ang="0">
                <a:pos x="128588" y="64294"/>
              </a:cxn>
              <a:cxn ang="0">
                <a:pos x="109752" y="109751"/>
              </a:cxn>
              <a:cxn ang="0">
                <a:pos x="64294" y="128588"/>
              </a:cxn>
              <a:cxn ang="0">
                <a:pos x="18836" y="109751"/>
              </a:cxn>
              <a:cxn ang="0">
                <a:pos x="0" y="64294"/>
              </a:cxn>
              <a:cxn ang="0">
                <a:pos x="18836" y="18836"/>
              </a:cxn>
              <a:cxn ang="0">
                <a:pos x="64294" y="0"/>
              </a:cxn>
            </a:cxnLst>
            <a:rect l="txL" t="txT" r="txR" b="txB"/>
            <a:pathLst>
              <a:path w="228600" h="228600">
                <a:moveTo>
                  <a:pt x="104533" y="68591"/>
                </a:moveTo>
                <a:cubicBezTo>
                  <a:pt x="106208" y="68628"/>
                  <a:pt x="107901" y="69502"/>
                  <a:pt x="109612" y="71214"/>
                </a:cubicBezTo>
                <a:cubicBezTo>
                  <a:pt x="113035" y="74637"/>
                  <a:pt x="113110" y="77986"/>
                  <a:pt x="109835" y="81260"/>
                </a:cubicBezTo>
                <a:lnTo>
                  <a:pt x="83939" y="107156"/>
                </a:lnTo>
                <a:lnTo>
                  <a:pt x="164306" y="107156"/>
                </a:lnTo>
                <a:cubicBezTo>
                  <a:pt x="166390" y="107156"/>
                  <a:pt x="168102" y="107826"/>
                  <a:pt x="169441" y="109165"/>
                </a:cubicBezTo>
                <a:cubicBezTo>
                  <a:pt x="170781" y="110505"/>
                  <a:pt x="171450" y="112142"/>
                  <a:pt x="171450" y="114076"/>
                </a:cubicBezTo>
                <a:cubicBezTo>
                  <a:pt x="171450" y="116011"/>
                  <a:pt x="170781" y="117723"/>
                  <a:pt x="169441" y="119211"/>
                </a:cubicBezTo>
                <a:cubicBezTo>
                  <a:pt x="168102" y="120699"/>
                  <a:pt x="166390" y="121443"/>
                  <a:pt x="164306" y="121443"/>
                </a:cubicBezTo>
                <a:lnTo>
                  <a:pt x="83493" y="121443"/>
                </a:lnTo>
                <a:lnTo>
                  <a:pt x="109835" y="147786"/>
                </a:lnTo>
                <a:cubicBezTo>
                  <a:pt x="113110" y="151060"/>
                  <a:pt x="113110" y="154334"/>
                  <a:pt x="109835" y="157609"/>
                </a:cubicBezTo>
                <a:cubicBezTo>
                  <a:pt x="108347" y="159097"/>
                  <a:pt x="106636" y="159841"/>
                  <a:pt x="104701" y="159841"/>
                </a:cubicBezTo>
                <a:cubicBezTo>
                  <a:pt x="102766" y="159841"/>
                  <a:pt x="101055" y="159097"/>
                  <a:pt x="99566" y="157609"/>
                </a:cubicBezTo>
                <a:lnTo>
                  <a:pt x="57597" y="114300"/>
                </a:lnTo>
                <a:lnTo>
                  <a:pt x="99566" y="70991"/>
                </a:lnTo>
                <a:cubicBezTo>
                  <a:pt x="101203" y="69354"/>
                  <a:pt x="102859" y="68554"/>
                  <a:pt x="104533" y="68591"/>
                </a:cubicBezTo>
                <a:close/>
                <a:moveTo>
                  <a:pt x="114300" y="14287"/>
                </a:moveTo>
                <a:cubicBezTo>
                  <a:pt x="86618" y="14287"/>
                  <a:pt x="63029" y="24035"/>
                  <a:pt x="43532" y="43532"/>
                </a:cubicBezTo>
                <a:cubicBezTo>
                  <a:pt x="24036" y="63028"/>
                  <a:pt x="14288" y="86618"/>
                  <a:pt x="14288" y="114300"/>
                </a:cubicBezTo>
                <a:cubicBezTo>
                  <a:pt x="14288" y="141982"/>
                  <a:pt x="24036" y="165645"/>
                  <a:pt x="43532" y="185291"/>
                </a:cubicBezTo>
                <a:cubicBezTo>
                  <a:pt x="63029" y="204936"/>
                  <a:pt x="86618" y="214759"/>
                  <a:pt x="114300" y="214759"/>
                </a:cubicBezTo>
                <a:cubicBezTo>
                  <a:pt x="141982" y="214759"/>
                  <a:pt x="165572" y="204936"/>
                  <a:pt x="185068" y="185291"/>
                </a:cubicBezTo>
                <a:cubicBezTo>
                  <a:pt x="204564" y="165645"/>
                  <a:pt x="214313" y="141982"/>
                  <a:pt x="214313" y="114300"/>
                </a:cubicBezTo>
                <a:cubicBezTo>
                  <a:pt x="214313" y="86618"/>
                  <a:pt x="204564" y="63028"/>
                  <a:pt x="185068" y="43532"/>
                </a:cubicBezTo>
                <a:cubicBezTo>
                  <a:pt x="165572" y="24035"/>
                  <a:pt x="141982" y="14287"/>
                  <a:pt x="114300" y="14287"/>
                </a:cubicBezTo>
                <a:close/>
                <a:moveTo>
                  <a:pt x="114300" y="0"/>
                </a:moveTo>
                <a:cubicBezTo>
                  <a:pt x="145852" y="0"/>
                  <a:pt x="172790" y="11162"/>
                  <a:pt x="195114" y="33486"/>
                </a:cubicBezTo>
                <a:cubicBezTo>
                  <a:pt x="217438" y="55810"/>
                  <a:pt x="228600" y="82748"/>
                  <a:pt x="228600" y="114300"/>
                </a:cubicBezTo>
                <a:cubicBezTo>
                  <a:pt x="228600" y="145851"/>
                  <a:pt x="217438" y="172789"/>
                  <a:pt x="195114" y="195113"/>
                </a:cubicBezTo>
                <a:cubicBezTo>
                  <a:pt x="172790" y="217438"/>
                  <a:pt x="145852" y="228600"/>
                  <a:pt x="114300" y="228600"/>
                </a:cubicBezTo>
                <a:cubicBezTo>
                  <a:pt x="82749" y="228600"/>
                  <a:pt x="55811" y="217438"/>
                  <a:pt x="33487" y="195113"/>
                </a:cubicBezTo>
                <a:cubicBezTo>
                  <a:pt x="11162" y="172789"/>
                  <a:pt x="0" y="145851"/>
                  <a:pt x="0" y="114300"/>
                </a:cubicBezTo>
                <a:cubicBezTo>
                  <a:pt x="0" y="82748"/>
                  <a:pt x="11162" y="55810"/>
                  <a:pt x="33487" y="33486"/>
                </a:cubicBezTo>
                <a:cubicBezTo>
                  <a:pt x="55811" y="11162"/>
                  <a:pt x="82749" y="0"/>
                  <a:pt x="114300" y="0"/>
                </a:cubicBezTo>
                <a:close/>
              </a:path>
            </a:pathLst>
          </a:custGeom>
          <a:solidFill>
            <a:srgbClr val="7F7F7F"/>
          </a:solidFill>
          <a:ln w="9525">
            <a:noFill/>
          </a:ln>
        </p:spPr>
        <p:txBody>
          <a:bodyPr lIns="68580" tIns="34290" rIns="68580" bIns="34290"/>
          <a:lstStyle/>
          <a:p>
            <a:pPr lvl="0"/>
            <a:endParaRPr lang="zh-CN" altLang="en-US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9231" name="TextBox 13"/>
          <p:cNvSpPr txBox="1"/>
          <p:nvPr/>
        </p:nvSpPr>
        <p:spPr>
          <a:xfrm>
            <a:off x="457199" y="3070998"/>
            <a:ext cx="2889315" cy="738664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RNN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</p:txBody>
      </p:sp>
      <p:sp>
        <p:nvSpPr>
          <p:cNvPr id="9233" name="TextBox 13"/>
          <p:cNvSpPr txBox="1"/>
          <p:nvPr/>
        </p:nvSpPr>
        <p:spPr>
          <a:xfrm>
            <a:off x="6391491" y="2059890"/>
            <a:ext cx="2397507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1600" b="1" dirty="0" err="1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SimpleRnn</a:t>
            </a:r>
            <a:endParaRPr lang="en-US" altLang="zh-CN" sz="16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235" name="TextBox 13"/>
          <p:cNvSpPr txBox="1"/>
          <p:nvPr/>
        </p:nvSpPr>
        <p:spPr>
          <a:xfrm>
            <a:off x="6391492" y="3317220"/>
            <a:ext cx="2397506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sz="16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LSTM</a:t>
            </a:r>
            <a:endParaRPr sz="16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237" name="TextBox 13"/>
          <p:cNvSpPr txBox="1"/>
          <p:nvPr/>
        </p:nvSpPr>
        <p:spPr>
          <a:xfrm>
            <a:off x="6391491" y="4546557"/>
            <a:ext cx="2397507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GRU</a:t>
            </a:r>
            <a:endParaRPr lang="zh-CN" altLang="en-US" sz="16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26" name="Oval 19"/>
          <p:cNvSpPr/>
          <p:nvPr/>
        </p:nvSpPr>
        <p:spPr>
          <a:xfrm>
            <a:off x="5111750" y="4370345"/>
            <a:ext cx="533400" cy="536575"/>
          </a:xfrm>
          <a:prstGeom prst="ellipse">
            <a:avLst/>
          </a:prstGeom>
          <a:solidFill>
            <a:srgbClr val="1E9C8C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88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8" name="Oval 16"/>
          <p:cNvSpPr/>
          <p:nvPr/>
        </p:nvSpPr>
        <p:spPr>
          <a:xfrm>
            <a:off x="5111750" y="3177053"/>
            <a:ext cx="533400" cy="536575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88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Oval 10"/>
          <p:cNvSpPr/>
          <p:nvPr/>
        </p:nvSpPr>
        <p:spPr>
          <a:xfrm>
            <a:off x="5111750" y="1983761"/>
            <a:ext cx="533400" cy="536575"/>
          </a:xfrm>
          <a:prstGeom prst="ellipse">
            <a:avLst/>
          </a:prstGeom>
          <a:solidFill>
            <a:srgbClr val="1E9C8C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88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33266" y="1950016"/>
            <a:ext cx="51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148124" y="3165991"/>
            <a:ext cx="51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137366" y="4354419"/>
            <a:ext cx="51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灯片编号占位符 2">
            <a:extLst>
              <a:ext uri="{FF2B5EF4-FFF2-40B4-BE49-F238E27FC236}">
                <a16:creationId xmlns:a16="http://schemas.microsoft.com/office/drawing/2014/main" id="{D8C4688A-19EE-49D5-B65F-01FEB8DF9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12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41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69288"/>
            <a:ext cx="588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800" b="1" dirty="0" err="1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SimpleRnn</a:t>
            </a:r>
            <a:endParaRPr lang="en-US" altLang="zh-CN" sz="2800" b="1" dirty="0">
              <a:solidFill>
                <a:schemeClr val="accent3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A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5315" y="6550660"/>
            <a:ext cx="72497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</a:rPr>
              <a:t>图片来源</a:t>
            </a:r>
            <a:r>
              <a:rPr lang="en-US" altLang="zh-CN" sz="1400" u="sng" dirty="0">
                <a:solidFill>
                  <a:schemeClr val="bg1"/>
                </a:solidFill>
              </a:rPr>
              <a:t>https://blog.csdn.net/qq_32241189/article/details/80461635</a:t>
            </a:r>
            <a:endParaRPr lang="zh-CN" altLang="en-US" sz="1400" u="sng" dirty="0">
              <a:solidFill>
                <a:schemeClr val="bg1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1799BFD-F0FD-489F-849D-EFDB58CFA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2245" y="1402926"/>
            <a:ext cx="6159483" cy="245885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5836D1A9-C326-4C1C-88FB-5EDDEF7DE2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5973" y="4608121"/>
            <a:ext cx="1666875" cy="131445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33A1E9AA-5426-45DF-9C37-34D8FBB1EF86}"/>
              </a:ext>
            </a:extLst>
          </p:cNvPr>
          <p:cNvSpPr txBox="1"/>
          <p:nvPr/>
        </p:nvSpPr>
        <p:spPr>
          <a:xfrm>
            <a:off x="3176833" y="4796873"/>
            <a:ext cx="5392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3"/>
                </a:solidFill>
              </a:rPr>
              <a:t>  添加自循环回路，引入时间维度。</a:t>
            </a:r>
            <a:endParaRPr lang="en-US" altLang="zh-CN" b="1" dirty="0">
              <a:solidFill>
                <a:schemeClr val="accent3"/>
              </a:solidFill>
            </a:endParaRPr>
          </a:p>
          <a:p>
            <a:r>
              <a:rPr lang="zh-CN" altLang="en-US" b="1" dirty="0">
                <a:solidFill>
                  <a:schemeClr val="accent3"/>
                </a:solidFill>
              </a:rPr>
              <a:t>  提取时间信息，循环核参数（</a:t>
            </a:r>
            <a:r>
              <a:rPr lang="en-US" altLang="zh-CN" b="1" dirty="0">
                <a:solidFill>
                  <a:schemeClr val="accent3"/>
                </a:solidFill>
              </a:rPr>
              <a:t>W,U,V</a:t>
            </a:r>
            <a:r>
              <a:rPr lang="zh-CN" altLang="en-US" b="1" dirty="0">
                <a:solidFill>
                  <a:schemeClr val="accent3"/>
                </a:solidFill>
              </a:rPr>
              <a:t>）时间共享。</a:t>
            </a:r>
            <a:endParaRPr lang="en-US" altLang="zh-CN" b="1" dirty="0">
              <a:solidFill>
                <a:schemeClr val="accent3"/>
              </a:solidFill>
            </a:endParaRPr>
          </a:p>
          <a:p>
            <a:r>
              <a:rPr lang="zh-CN" altLang="en-US" b="1" dirty="0">
                <a:solidFill>
                  <a:schemeClr val="accent3"/>
                </a:solidFill>
              </a:rPr>
              <a:t>  多用于和时间先后顺序相关的领域：如语音识别。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D7EDD71-0000-49D4-9453-F40E41847E3F}"/>
              </a:ext>
            </a:extLst>
          </p:cNvPr>
          <p:cNvSpPr txBox="1"/>
          <p:nvPr/>
        </p:nvSpPr>
        <p:spPr>
          <a:xfrm>
            <a:off x="3252247" y="3935639"/>
            <a:ext cx="31579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accent3"/>
                </a:solidFill>
              </a:rPr>
              <a:t>Hidden Layer</a:t>
            </a:r>
            <a:r>
              <a:rPr lang="zh-CN" altLang="en-US" sz="1400" b="1" dirty="0">
                <a:solidFill>
                  <a:schemeClr val="accent3"/>
                </a:solidFill>
              </a:rPr>
              <a:t>的层级展开图</a:t>
            </a:r>
          </a:p>
        </p:txBody>
      </p:sp>
      <p:sp>
        <p:nvSpPr>
          <p:cNvPr id="12" name="灯片编号占位符 2">
            <a:extLst>
              <a:ext uri="{FF2B5EF4-FFF2-40B4-BE49-F238E27FC236}">
                <a16:creationId xmlns:a16="http://schemas.microsoft.com/office/drawing/2014/main" id="{7DA08584-C9D5-4514-A417-48CC81195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13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21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69288"/>
            <a:ext cx="588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800" b="1" dirty="0" err="1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SimpleRnn</a:t>
            </a:r>
            <a:endParaRPr lang="en-US" altLang="zh-CN" sz="2800" b="1" dirty="0">
              <a:solidFill>
                <a:schemeClr val="accent3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A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5315" y="6550660"/>
            <a:ext cx="72497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</a:rPr>
              <a:t>图片来源</a:t>
            </a:r>
            <a:r>
              <a:rPr lang="en-US" altLang="zh-CN" sz="1400" u="sng" dirty="0">
                <a:solidFill>
                  <a:schemeClr val="bg1"/>
                </a:solidFill>
              </a:rPr>
              <a:t>https://blog.csdn.net/qq_32241189/article/details/80461635</a:t>
            </a:r>
            <a:endParaRPr lang="zh-CN" altLang="en-US" sz="1400" u="sng" dirty="0">
              <a:solidFill>
                <a:schemeClr val="bg1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EE4DE3B-6C0A-49FE-921F-C39B8C180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0643" y="1246162"/>
            <a:ext cx="6321245" cy="3863392"/>
          </a:xfrm>
          <a:prstGeom prst="rect">
            <a:avLst/>
          </a:prstGeom>
        </p:spPr>
      </p:pic>
      <p:sp>
        <p:nvSpPr>
          <p:cNvPr id="11" name="灯片编号占位符 2">
            <a:extLst>
              <a:ext uri="{FF2B5EF4-FFF2-40B4-BE49-F238E27FC236}">
                <a16:creationId xmlns:a16="http://schemas.microsoft.com/office/drawing/2014/main" id="{80CBEB1B-CBC8-4BA6-BBFE-5D37AF93C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14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AD1BDD-5F4E-49FD-81E6-D7BA0D607024}"/>
              </a:ext>
            </a:extLst>
          </p:cNvPr>
          <p:cNvSpPr txBox="1"/>
          <p:nvPr/>
        </p:nvSpPr>
        <p:spPr>
          <a:xfrm>
            <a:off x="1630605" y="5486400"/>
            <a:ext cx="6127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上一时刻的状态与当前时刻的输入拼接构成全连接层的输入</a:t>
            </a:r>
          </a:p>
        </p:txBody>
      </p:sp>
    </p:spTree>
    <p:extLst>
      <p:ext uri="{BB962C8B-B14F-4D97-AF65-F5344CB8AC3E}">
        <p14:creationId xmlns:p14="http://schemas.microsoft.com/office/powerpoint/2010/main" val="138794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69288"/>
            <a:ext cx="588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800" b="1" dirty="0" err="1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SimpleRnn</a:t>
            </a:r>
            <a:endParaRPr lang="en-US" altLang="zh-CN" sz="2800" b="1" dirty="0">
              <a:solidFill>
                <a:schemeClr val="accent3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A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832965C-0FF1-4FE8-A90E-4D7932FAE863}"/>
              </a:ext>
            </a:extLst>
          </p:cNvPr>
          <p:cNvSpPr txBox="1"/>
          <p:nvPr/>
        </p:nvSpPr>
        <p:spPr>
          <a:xfrm>
            <a:off x="1013380" y="1816344"/>
            <a:ext cx="2455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>
                <a:solidFill>
                  <a:schemeClr val="accent3"/>
                </a:solidFill>
              </a:rPr>
              <a:t>simpleRNN</a:t>
            </a:r>
            <a:r>
              <a:rPr lang="zh-CN" altLang="en-US" sz="2000" b="1" dirty="0">
                <a:solidFill>
                  <a:schemeClr val="accent3"/>
                </a:solidFill>
              </a:rPr>
              <a:t>的缺点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6EC8D0C-14CD-46B6-8D1A-ECCB22B3EE84}"/>
              </a:ext>
            </a:extLst>
          </p:cNvPr>
          <p:cNvSpPr txBox="1"/>
          <p:nvPr/>
        </p:nvSpPr>
        <p:spPr>
          <a:xfrm>
            <a:off x="1013380" y="2586321"/>
            <a:ext cx="70936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3"/>
                </a:solidFill>
              </a:rPr>
              <a:t>记忆短期</a:t>
            </a:r>
            <a:r>
              <a:rPr lang="zh-CN" altLang="en-US" dirty="0">
                <a:solidFill>
                  <a:schemeClr val="accent3"/>
                </a:solidFill>
              </a:rPr>
              <a:t>：第一个隐藏层的</a:t>
            </a:r>
            <a:r>
              <a:rPr lang="en-US" altLang="zh-CN" dirty="0">
                <a:solidFill>
                  <a:schemeClr val="accent3"/>
                </a:solidFill>
              </a:rPr>
              <a:t>store</a:t>
            </a:r>
            <a:r>
              <a:rPr lang="zh-CN" altLang="en-US" dirty="0">
                <a:solidFill>
                  <a:schemeClr val="accent3"/>
                </a:solidFill>
              </a:rPr>
              <a:t>的内容在往后传递的时候，影响是逐渐减弱的，也可以理解为</a:t>
            </a:r>
            <a:r>
              <a:rPr lang="en-US" altLang="zh-CN" dirty="0" err="1">
                <a:solidFill>
                  <a:schemeClr val="accent3"/>
                </a:solidFill>
              </a:rPr>
              <a:t>simpleRNN</a:t>
            </a:r>
            <a:r>
              <a:rPr lang="zh-CN" altLang="en-US" dirty="0">
                <a:solidFill>
                  <a:schemeClr val="accent3"/>
                </a:solidFill>
              </a:rPr>
              <a:t>的记忆是非常短期的，很快就给改写了。</a:t>
            </a:r>
            <a:endParaRPr lang="en-US" altLang="zh-CN" dirty="0">
              <a:solidFill>
                <a:schemeClr val="accent3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D649A20-5B3C-499C-9B47-A23AF08530CB}"/>
              </a:ext>
            </a:extLst>
          </p:cNvPr>
          <p:cNvSpPr/>
          <p:nvPr/>
        </p:nvSpPr>
        <p:spPr>
          <a:xfrm>
            <a:off x="1045126" y="3663490"/>
            <a:ext cx="70301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accent3"/>
                </a:solidFill>
              </a:rPr>
              <a:t>Store</a:t>
            </a:r>
            <a:r>
              <a:rPr lang="zh-CN" altLang="en-US" b="1" dirty="0">
                <a:solidFill>
                  <a:schemeClr val="accent3"/>
                </a:solidFill>
              </a:rPr>
              <a:t>内容无法控制</a:t>
            </a:r>
            <a:r>
              <a:rPr lang="zh-CN" altLang="en-US" dirty="0">
                <a:solidFill>
                  <a:schemeClr val="accent3"/>
                </a:solidFill>
              </a:rPr>
              <a:t>：一个语句中并不是所有的内容都应该写入到</a:t>
            </a:r>
            <a:r>
              <a:rPr lang="en-US" altLang="zh-CN" dirty="0">
                <a:solidFill>
                  <a:schemeClr val="accent3"/>
                </a:solidFill>
              </a:rPr>
              <a:t>Store</a:t>
            </a:r>
            <a:r>
              <a:rPr lang="zh-CN" altLang="en-US" dirty="0">
                <a:solidFill>
                  <a:schemeClr val="accent3"/>
                </a:solidFill>
              </a:rPr>
              <a:t>中影响整个语句。</a:t>
            </a:r>
            <a:endParaRPr lang="en-US" altLang="zh-CN" dirty="0">
              <a:solidFill>
                <a:schemeClr val="accent3"/>
              </a:solidFill>
            </a:endParaRPr>
          </a:p>
          <a:p>
            <a:r>
              <a:rPr lang="zh-CN" altLang="en-US" dirty="0">
                <a:solidFill>
                  <a:schemeClr val="accent3"/>
                </a:solidFill>
              </a:rPr>
              <a:t>如：“我想要加糖的咖啡”</a:t>
            </a:r>
            <a:endParaRPr lang="en-US" altLang="zh-CN" dirty="0">
              <a:solidFill>
                <a:schemeClr val="accent3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745803-6408-4D7F-AE48-4D2D5EBA25F2}"/>
              </a:ext>
            </a:extLst>
          </p:cNvPr>
          <p:cNvSpPr txBox="1"/>
          <p:nvPr/>
        </p:nvSpPr>
        <p:spPr>
          <a:xfrm>
            <a:off x="1076873" y="4985155"/>
            <a:ext cx="7357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3"/>
                </a:solidFill>
              </a:rPr>
              <a:t>解决：</a:t>
            </a:r>
            <a:r>
              <a:rPr lang="en-US" altLang="zh-CN" dirty="0">
                <a:solidFill>
                  <a:schemeClr val="accent3"/>
                </a:solidFill>
              </a:rPr>
              <a:t>LSTM</a:t>
            </a:r>
            <a:r>
              <a:rPr lang="zh-CN" altLang="en-US" dirty="0">
                <a:solidFill>
                  <a:schemeClr val="accent3"/>
                </a:solidFill>
              </a:rPr>
              <a:t>， </a:t>
            </a:r>
            <a:r>
              <a:rPr lang="en-US" altLang="zh-CN" dirty="0">
                <a:solidFill>
                  <a:schemeClr val="accent3"/>
                </a:solidFill>
              </a:rPr>
              <a:t>GRU</a:t>
            </a:r>
          </a:p>
        </p:txBody>
      </p:sp>
      <p:sp>
        <p:nvSpPr>
          <p:cNvPr id="10" name="灯片编号占位符 2">
            <a:extLst>
              <a:ext uri="{FF2B5EF4-FFF2-40B4-BE49-F238E27FC236}">
                <a16:creationId xmlns:a16="http://schemas.microsoft.com/office/drawing/2014/main" id="{F38CBA84-ADE5-4B51-9487-D78676C63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15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54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69288"/>
            <a:ext cx="6580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4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LSTM</a:t>
            </a:r>
            <a:r>
              <a:rPr lang="zh-CN" altLang="en-US" sz="24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算法</a:t>
            </a:r>
            <a:r>
              <a:rPr lang="en-US" altLang="zh-CN" sz="24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(Long Short Term Memory, </a:t>
            </a:r>
            <a:r>
              <a:rPr lang="zh-CN" altLang="en-US" sz="24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长短期记忆网络 </a:t>
            </a:r>
            <a:r>
              <a:rPr lang="en-US" altLang="zh-CN" sz="24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)</a:t>
            </a: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B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20C96A-E15B-401C-8E81-A9FF6A5C964B}"/>
              </a:ext>
            </a:extLst>
          </p:cNvPr>
          <p:cNvSpPr txBox="1"/>
          <p:nvPr/>
        </p:nvSpPr>
        <p:spPr>
          <a:xfrm>
            <a:off x="3426642" y="4150745"/>
            <a:ext cx="2290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3"/>
                </a:solidFill>
              </a:rPr>
              <a:t>LSTM</a:t>
            </a:r>
            <a:r>
              <a:rPr lang="zh-CN" altLang="en-US" dirty="0">
                <a:solidFill>
                  <a:schemeClr val="accent3"/>
                </a:solidFill>
              </a:rPr>
              <a:t>算法结构图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E18C0D7-BCFD-40F0-9C91-44ED1608AF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929" y="1527168"/>
            <a:ext cx="6580141" cy="257666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1526013-3CA8-4822-AC20-52F6546F3FC0}"/>
              </a:ext>
            </a:extLst>
          </p:cNvPr>
          <p:cNvSpPr txBox="1"/>
          <p:nvPr/>
        </p:nvSpPr>
        <p:spPr>
          <a:xfrm>
            <a:off x="615315" y="6550660"/>
            <a:ext cx="72497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</a:rPr>
              <a:t>图片来源</a:t>
            </a:r>
            <a:r>
              <a:rPr lang="en-US" altLang="zh-CN" sz="1400" u="sng" dirty="0">
                <a:solidFill>
                  <a:schemeClr val="bg1"/>
                </a:solidFill>
              </a:rPr>
              <a:t>https://blog.csdn.net/zhangbaoanhadoop/article/details/81952284</a:t>
            </a:r>
            <a:endParaRPr lang="zh-CN" altLang="en-US" sz="1400" u="sng" dirty="0">
              <a:solidFill>
                <a:schemeClr val="bg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22CC5B-F704-4EA8-A8CB-30766BACCC6F}"/>
              </a:ext>
            </a:extLst>
          </p:cNvPr>
          <p:cNvSpPr txBox="1"/>
          <p:nvPr/>
        </p:nvSpPr>
        <p:spPr>
          <a:xfrm>
            <a:off x="1375972" y="4870045"/>
            <a:ext cx="68347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遗忘门：决定了细胞态将按什么比例忘记信息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输入门：决定多少比例信息会被存入细胞态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输出门：确定细胞态的输出比例</a:t>
            </a:r>
          </a:p>
        </p:txBody>
      </p:sp>
      <p:sp>
        <p:nvSpPr>
          <p:cNvPr id="10" name="灯片编号占位符 2">
            <a:extLst>
              <a:ext uri="{FF2B5EF4-FFF2-40B4-BE49-F238E27FC236}">
                <a16:creationId xmlns:a16="http://schemas.microsoft.com/office/drawing/2014/main" id="{0FC06120-E7F3-42CD-A6FB-2836F4C76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16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14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69288"/>
            <a:ext cx="6580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4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GRU</a:t>
            </a:r>
            <a:r>
              <a:rPr lang="zh-CN" altLang="en-US" sz="24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算法（</a:t>
            </a:r>
            <a:r>
              <a:rPr lang="en-US" altLang="zh-CN" sz="24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Gated Recurrent Unit, </a:t>
            </a:r>
            <a:r>
              <a:rPr lang="zh-CN" altLang="en-US" sz="24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门控循环单元）</a:t>
            </a:r>
            <a:endParaRPr lang="en-US" altLang="zh-CN" sz="2400" b="1" dirty="0">
              <a:solidFill>
                <a:schemeClr val="accent3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C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20C96A-E15B-401C-8E81-A9FF6A5C964B}"/>
              </a:ext>
            </a:extLst>
          </p:cNvPr>
          <p:cNvSpPr txBox="1"/>
          <p:nvPr/>
        </p:nvSpPr>
        <p:spPr>
          <a:xfrm>
            <a:off x="3615178" y="3944159"/>
            <a:ext cx="2290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3"/>
                </a:solidFill>
              </a:rPr>
              <a:t>GRU</a:t>
            </a:r>
            <a:r>
              <a:rPr lang="zh-CN" altLang="en-US" dirty="0">
                <a:solidFill>
                  <a:schemeClr val="accent3"/>
                </a:solidFill>
              </a:rPr>
              <a:t>算法结构图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6535B2A-8A87-4CF5-9485-6D245409FA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2510" y="1538332"/>
            <a:ext cx="5038975" cy="240582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3654F82-629A-4FD1-9F19-46B22CB79758}"/>
              </a:ext>
            </a:extLst>
          </p:cNvPr>
          <p:cNvSpPr txBox="1"/>
          <p:nvPr/>
        </p:nvSpPr>
        <p:spPr>
          <a:xfrm>
            <a:off x="1510643" y="4396338"/>
            <a:ext cx="68347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将</a:t>
            </a:r>
            <a:r>
              <a:rPr lang="en-US" altLang="zh-CN" dirty="0">
                <a:solidFill>
                  <a:schemeClr val="bg1"/>
                </a:solidFill>
              </a:rPr>
              <a:t>LSTM</a:t>
            </a:r>
            <a:r>
              <a:rPr lang="zh-CN" altLang="en-US" dirty="0">
                <a:solidFill>
                  <a:schemeClr val="bg1"/>
                </a:solidFill>
              </a:rPr>
              <a:t>中遗忘门和输入门合为更新门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更新门：控制加入多少候选隐藏层信息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重置门：计算候选隐藏层信息，控制保留多少前一时刻隐藏层信息</a:t>
            </a:r>
          </a:p>
        </p:txBody>
      </p:sp>
      <p:sp>
        <p:nvSpPr>
          <p:cNvPr id="10" name="灯片编号占位符 2">
            <a:extLst>
              <a:ext uri="{FF2B5EF4-FFF2-40B4-BE49-F238E27FC236}">
                <a16:creationId xmlns:a16="http://schemas.microsoft.com/office/drawing/2014/main" id="{40CE58A6-A8C9-4B49-9C72-216262EE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17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16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7413"/>
            <a:ext cx="4657725" cy="5140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19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7008"/>
            <a:ext cx="9144000" cy="311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文本框 20"/>
          <p:cNvSpPr txBox="1"/>
          <p:nvPr/>
        </p:nvSpPr>
        <p:spPr>
          <a:xfrm>
            <a:off x="3216275" y="144463"/>
            <a:ext cx="271145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RNN</a:t>
            </a:r>
          </a:p>
        </p:txBody>
      </p:sp>
      <p:sp>
        <p:nvSpPr>
          <p:cNvPr id="9221" name="Right Arrow">
            <a:hlinkClick r:id="" action="ppaction://hlinkshowjump?jump=nextslide"/>
          </p:cNvPr>
          <p:cNvSpPr/>
          <p:nvPr/>
        </p:nvSpPr>
        <p:spPr>
          <a:xfrm>
            <a:off x="714375" y="5730875"/>
            <a:ext cx="171450" cy="171450"/>
          </a:xfrm>
          <a:custGeom>
            <a:avLst/>
            <a:gdLst>
              <a:gd name="txL" fmla="*/ 0 w 228600"/>
              <a:gd name="txT" fmla="*/ 0 h 228600"/>
              <a:gd name="txR" fmla="*/ 228600 w 228600"/>
              <a:gd name="txB" fmla="*/ 228600 h 228600"/>
            </a:gdLst>
            <a:ahLst/>
            <a:cxnLst>
              <a:cxn ang="0">
                <a:pos x="69788" y="38582"/>
              </a:cxn>
              <a:cxn ang="0">
                <a:pos x="72582" y="39932"/>
              </a:cxn>
              <a:cxn ang="0">
                <a:pos x="96190" y="64294"/>
              </a:cxn>
              <a:cxn ang="0">
                <a:pos x="72582" y="88655"/>
              </a:cxn>
              <a:cxn ang="0">
                <a:pos x="69694" y="89911"/>
              </a:cxn>
              <a:cxn ang="0">
                <a:pos x="66806" y="88655"/>
              </a:cxn>
              <a:cxn ang="0">
                <a:pos x="66806" y="83130"/>
              </a:cxn>
              <a:cxn ang="0">
                <a:pos x="81623" y="68312"/>
              </a:cxn>
              <a:cxn ang="0">
                <a:pos x="36166" y="68312"/>
              </a:cxn>
              <a:cxn ang="0">
                <a:pos x="33277" y="67056"/>
              </a:cxn>
              <a:cxn ang="0">
                <a:pos x="32147" y="64168"/>
              </a:cxn>
              <a:cxn ang="0">
                <a:pos x="33277" y="61406"/>
              </a:cxn>
              <a:cxn ang="0">
                <a:pos x="36166" y="60275"/>
              </a:cxn>
              <a:cxn ang="0">
                <a:pos x="81372" y="60275"/>
              </a:cxn>
              <a:cxn ang="0">
                <a:pos x="66806" y="45709"/>
              </a:cxn>
              <a:cxn ang="0">
                <a:pos x="66931" y="40058"/>
              </a:cxn>
              <a:cxn ang="0">
                <a:pos x="69788" y="38582"/>
              </a:cxn>
              <a:cxn ang="0">
                <a:pos x="64294" y="8036"/>
              </a:cxn>
              <a:cxn ang="0">
                <a:pos x="24487" y="24487"/>
              </a:cxn>
              <a:cxn ang="0">
                <a:pos x="8037" y="64294"/>
              </a:cxn>
              <a:cxn ang="0">
                <a:pos x="24487" y="104226"/>
              </a:cxn>
              <a:cxn ang="0">
                <a:pos x="64294" y="120802"/>
              </a:cxn>
              <a:cxn ang="0">
                <a:pos x="104101" y="104226"/>
              </a:cxn>
              <a:cxn ang="0">
                <a:pos x="120551" y="64294"/>
              </a:cxn>
              <a:cxn ang="0">
                <a:pos x="104101" y="24487"/>
              </a:cxn>
              <a:cxn ang="0">
                <a:pos x="64294" y="8036"/>
              </a:cxn>
              <a:cxn ang="0">
                <a:pos x="64294" y="0"/>
              </a:cxn>
              <a:cxn ang="0">
                <a:pos x="109752" y="18836"/>
              </a:cxn>
              <a:cxn ang="0">
                <a:pos x="128588" y="64294"/>
              </a:cxn>
              <a:cxn ang="0">
                <a:pos x="109752" y="109751"/>
              </a:cxn>
              <a:cxn ang="0">
                <a:pos x="64294" y="128588"/>
              </a:cxn>
              <a:cxn ang="0">
                <a:pos x="18836" y="109751"/>
              </a:cxn>
              <a:cxn ang="0">
                <a:pos x="0" y="64294"/>
              </a:cxn>
              <a:cxn ang="0">
                <a:pos x="18836" y="18836"/>
              </a:cxn>
              <a:cxn ang="0">
                <a:pos x="64294" y="0"/>
              </a:cxn>
            </a:cxnLst>
            <a:rect l="txL" t="txT" r="txR" b="txB"/>
            <a:pathLst>
              <a:path w="228600" h="228600">
                <a:moveTo>
                  <a:pt x="124067" y="68591"/>
                </a:moveTo>
                <a:cubicBezTo>
                  <a:pt x="125741" y="68554"/>
                  <a:pt x="127397" y="69354"/>
                  <a:pt x="129034" y="70991"/>
                </a:cubicBezTo>
                <a:lnTo>
                  <a:pt x="171004" y="114300"/>
                </a:lnTo>
                <a:lnTo>
                  <a:pt x="129034" y="157609"/>
                </a:lnTo>
                <a:cubicBezTo>
                  <a:pt x="127546" y="159097"/>
                  <a:pt x="125834" y="159841"/>
                  <a:pt x="123900" y="159841"/>
                </a:cubicBezTo>
                <a:cubicBezTo>
                  <a:pt x="121965" y="159841"/>
                  <a:pt x="120253" y="159097"/>
                  <a:pt x="118765" y="157609"/>
                </a:cubicBezTo>
                <a:cubicBezTo>
                  <a:pt x="115491" y="154334"/>
                  <a:pt x="115491" y="151060"/>
                  <a:pt x="118765" y="147786"/>
                </a:cubicBezTo>
                <a:lnTo>
                  <a:pt x="145108" y="121443"/>
                </a:lnTo>
                <a:lnTo>
                  <a:pt x="64294" y="121443"/>
                </a:lnTo>
                <a:cubicBezTo>
                  <a:pt x="62210" y="121443"/>
                  <a:pt x="60499" y="120699"/>
                  <a:pt x="59159" y="119211"/>
                </a:cubicBezTo>
                <a:cubicBezTo>
                  <a:pt x="57820" y="117723"/>
                  <a:pt x="57150" y="116011"/>
                  <a:pt x="57150" y="114076"/>
                </a:cubicBezTo>
                <a:cubicBezTo>
                  <a:pt x="57150" y="112142"/>
                  <a:pt x="57820" y="110505"/>
                  <a:pt x="59159" y="109165"/>
                </a:cubicBezTo>
                <a:cubicBezTo>
                  <a:pt x="60499" y="107826"/>
                  <a:pt x="62210" y="107156"/>
                  <a:pt x="64294" y="107156"/>
                </a:cubicBezTo>
                <a:lnTo>
                  <a:pt x="144661" y="107156"/>
                </a:lnTo>
                <a:lnTo>
                  <a:pt x="118765" y="81260"/>
                </a:lnTo>
                <a:cubicBezTo>
                  <a:pt x="115491" y="77986"/>
                  <a:pt x="115565" y="74637"/>
                  <a:pt x="118988" y="71214"/>
                </a:cubicBezTo>
                <a:cubicBezTo>
                  <a:pt x="120700" y="69502"/>
                  <a:pt x="122393" y="68628"/>
                  <a:pt x="124067" y="68591"/>
                </a:cubicBezTo>
                <a:close/>
                <a:moveTo>
                  <a:pt x="114300" y="14287"/>
                </a:moveTo>
                <a:cubicBezTo>
                  <a:pt x="86618" y="14287"/>
                  <a:pt x="63029" y="24035"/>
                  <a:pt x="43532" y="43532"/>
                </a:cubicBezTo>
                <a:cubicBezTo>
                  <a:pt x="24036" y="63028"/>
                  <a:pt x="14288" y="86618"/>
                  <a:pt x="14288" y="114300"/>
                </a:cubicBezTo>
                <a:cubicBezTo>
                  <a:pt x="14288" y="141982"/>
                  <a:pt x="24036" y="165645"/>
                  <a:pt x="43532" y="185291"/>
                </a:cubicBezTo>
                <a:cubicBezTo>
                  <a:pt x="63029" y="204936"/>
                  <a:pt x="86618" y="214759"/>
                  <a:pt x="114300" y="214759"/>
                </a:cubicBezTo>
                <a:cubicBezTo>
                  <a:pt x="141982" y="214759"/>
                  <a:pt x="165571" y="204936"/>
                  <a:pt x="185068" y="185291"/>
                </a:cubicBezTo>
                <a:cubicBezTo>
                  <a:pt x="204564" y="165645"/>
                  <a:pt x="214313" y="141982"/>
                  <a:pt x="214313" y="114300"/>
                </a:cubicBezTo>
                <a:cubicBezTo>
                  <a:pt x="214313" y="86618"/>
                  <a:pt x="204564" y="63028"/>
                  <a:pt x="185068" y="43532"/>
                </a:cubicBezTo>
                <a:cubicBezTo>
                  <a:pt x="165571" y="24035"/>
                  <a:pt x="141982" y="14287"/>
                  <a:pt x="114300" y="14287"/>
                </a:cubicBezTo>
                <a:close/>
                <a:moveTo>
                  <a:pt x="114300" y="0"/>
                </a:moveTo>
                <a:cubicBezTo>
                  <a:pt x="145852" y="0"/>
                  <a:pt x="172790" y="11162"/>
                  <a:pt x="195114" y="33486"/>
                </a:cubicBezTo>
                <a:cubicBezTo>
                  <a:pt x="217438" y="55810"/>
                  <a:pt x="228600" y="82748"/>
                  <a:pt x="228600" y="114300"/>
                </a:cubicBezTo>
                <a:cubicBezTo>
                  <a:pt x="228600" y="145851"/>
                  <a:pt x="217438" y="172789"/>
                  <a:pt x="195114" y="195113"/>
                </a:cubicBezTo>
                <a:cubicBezTo>
                  <a:pt x="172790" y="217438"/>
                  <a:pt x="145852" y="228600"/>
                  <a:pt x="114300" y="228600"/>
                </a:cubicBezTo>
                <a:cubicBezTo>
                  <a:pt x="82749" y="228600"/>
                  <a:pt x="55811" y="217438"/>
                  <a:pt x="33486" y="195113"/>
                </a:cubicBezTo>
                <a:cubicBezTo>
                  <a:pt x="11162" y="172789"/>
                  <a:pt x="0" y="145851"/>
                  <a:pt x="0" y="114300"/>
                </a:cubicBezTo>
                <a:cubicBezTo>
                  <a:pt x="0" y="82748"/>
                  <a:pt x="11162" y="55810"/>
                  <a:pt x="33486" y="33486"/>
                </a:cubicBezTo>
                <a:cubicBezTo>
                  <a:pt x="55811" y="11162"/>
                  <a:pt x="82749" y="0"/>
                  <a:pt x="114300" y="0"/>
                </a:cubicBezTo>
                <a:close/>
              </a:path>
            </a:pathLst>
          </a:custGeom>
          <a:solidFill>
            <a:srgbClr val="7F7F7F"/>
          </a:solidFill>
          <a:ln w="9525">
            <a:noFill/>
          </a:ln>
        </p:spPr>
        <p:txBody>
          <a:bodyPr lIns="68580" tIns="34290" rIns="68580" bIns="34290"/>
          <a:lstStyle/>
          <a:p>
            <a:pPr lvl="0"/>
            <a:endParaRPr lang="zh-CN" altLang="en-US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9222" name="Left Arrow">
            <a:hlinkClick r:id="" action="ppaction://hlinkshowjump?jump=previousslide"/>
          </p:cNvPr>
          <p:cNvSpPr/>
          <p:nvPr/>
        </p:nvSpPr>
        <p:spPr>
          <a:xfrm>
            <a:off x="457200" y="5730875"/>
            <a:ext cx="171450" cy="171450"/>
          </a:xfrm>
          <a:custGeom>
            <a:avLst/>
            <a:gdLst>
              <a:gd name="txL" fmla="*/ 0 w 228600"/>
              <a:gd name="txT" fmla="*/ 0 h 228600"/>
              <a:gd name="txR" fmla="*/ 228600 w 228600"/>
              <a:gd name="txB" fmla="*/ 228600 h 228600"/>
            </a:gdLst>
            <a:ahLst/>
            <a:cxnLst>
              <a:cxn ang="0">
                <a:pos x="58800" y="38582"/>
              </a:cxn>
              <a:cxn ang="0">
                <a:pos x="61657" y="40058"/>
              </a:cxn>
              <a:cxn ang="0">
                <a:pos x="61782" y="45709"/>
              </a:cxn>
              <a:cxn ang="0">
                <a:pos x="47215" y="60275"/>
              </a:cxn>
              <a:cxn ang="0">
                <a:pos x="92422" y="60275"/>
              </a:cxn>
              <a:cxn ang="0">
                <a:pos x="95311" y="61406"/>
              </a:cxn>
              <a:cxn ang="0">
                <a:pos x="96441" y="64168"/>
              </a:cxn>
              <a:cxn ang="0">
                <a:pos x="95311" y="67056"/>
              </a:cxn>
              <a:cxn ang="0">
                <a:pos x="92422" y="68312"/>
              </a:cxn>
              <a:cxn ang="0">
                <a:pos x="46965" y="68312"/>
              </a:cxn>
              <a:cxn ang="0">
                <a:pos x="61782" y="83130"/>
              </a:cxn>
              <a:cxn ang="0">
                <a:pos x="61782" y="88655"/>
              </a:cxn>
              <a:cxn ang="0">
                <a:pos x="58895" y="89911"/>
              </a:cxn>
              <a:cxn ang="0">
                <a:pos x="56006" y="88655"/>
              </a:cxn>
              <a:cxn ang="0">
                <a:pos x="32399" y="64294"/>
              </a:cxn>
              <a:cxn ang="0">
                <a:pos x="56006" y="39932"/>
              </a:cxn>
              <a:cxn ang="0">
                <a:pos x="58800" y="38582"/>
              </a:cxn>
              <a:cxn ang="0">
                <a:pos x="64294" y="8036"/>
              </a:cxn>
              <a:cxn ang="0">
                <a:pos x="24487" y="24487"/>
              </a:cxn>
              <a:cxn ang="0">
                <a:pos x="8037" y="64294"/>
              </a:cxn>
              <a:cxn ang="0">
                <a:pos x="24487" y="104226"/>
              </a:cxn>
              <a:cxn ang="0">
                <a:pos x="64294" y="120802"/>
              </a:cxn>
              <a:cxn ang="0">
                <a:pos x="104101" y="104226"/>
              </a:cxn>
              <a:cxn ang="0">
                <a:pos x="120551" y="64294"/>
              </a:cxn>
              <a:cxn ang="0">
                <a:pos x="104101" y="24487"/>
              </a:cxn>
              <a:cxn ang="0">
                <a:pos x="64294" y="8036"/>
              </a:cxn>
              <a:cxn ang="0">
                <a:pos x="64294" y="0"/>
              </a:cxn>
              <a:cxn ang="0">
                <a:pos x="109752" y="18836"/>
              </a:cxn>
              <a:cxn ang="0">
                <a:pos x="128588" y="64294"/>
              </a:cxn>
              <a:cxn ang="0">
                <a:pos x="109752" y="109751"/>
              </a:cxn>
              <a:cxn ang="0">
                <a:pos x="64294" y="128588"/>
              </a:cxn>
              <a:cxn ang="0">
                <a:pos x="18836" y="109751"/>
              </a:cxn>
              <a:cxn ang="0">
                <a:pos x="0" y="64294"/>
              </a:cxn>
              <a:cxn ang="0">
                <a:pos x="18836" y="18836"/>
              </a:cxn>
              <a:cxn ang="0">
                <a:pos x="64294" y="0"/>
              </a:cxn>
            </a:cxnLst>
            <a:rect l="txL" t="txT" r="txR" b="txB"/>
            <a:pathLst>
              <a:path w="228600" h="228600">
                <a:moveTo>
                  <a:pt x="104533" y="68591"/>
                </a:moveTo>
                <a:cubicBezTo>
                  <a:pt x="106208" y="68628"/>
                  <a:pt x="107901" y="69502"/>
                  <a:pt x="109612" y="71214"/>
                </a:cubicBezTo>
                <a:cubicBezTo>
                  <a:pt x="113035" y="74637"/>
                  <a:pt x="113110" y="77986"/>
                  <a:pt x="109835" y="81260"/>
                </a:cubicBezTo>
                <a:lnTo>
                  <a:pt x="83939" y="107156"/>
                </a:lnTo>
                <a:lnTo>
                  <a:pt x="164306" y="107156"/>
                </a:lnTo>
                <a:cubicBezTo>
                  <a:pt x="166390" y="107156"/>
                  <a:pt x="168102" y="107826"/>
                  <a:pt x="169441" y="109165"/>
                </a:cubicBezTo>
                <a:cubicBezTo>
                  <a:pt x="170781" y="110505"/>
                  <a:pt x="171450" y="112142"/>
                  <a:pt x="171450" y="114076"/>
                </a:cubicBezTo>
                <a:cubicBezTo>
                  <a:pt x="171450" y="116011"/>
                  <a:pt x="170781" y="117723"/>
                  <a:pt x="169441" y="119211"/>
                </a:cubicBezTo>
                <a:cubicBezTo>
                  <a:pt x="168102" y="120699"/>
                  <a:pt x="166390" y="121443"/>
                  <a:pt x="164306" y="121443"/>
                </a:cubicBezTo>
                <a:lnTo>
                  <a:pt x="83493" y="121443"/>
                </a:lnTo>
                <a:lnTo>
                  <a:pt x="109835" y="147786"/>
                </a:lnTo>
                <a:cubicBezTo>
                  <a:pt x="113110" y="151060"/>
                  <a:pt x="113110" y="154334"/>
                  <a:pt x="109835" y="157609"/>
                </a:cubicBezTo>
                <a:cubicBezTo>
                  <a:pt x="108347" y="159097"/>
                  <a:pt x="106636" y="159841"/>
                  <a:pt x="104701" y="159841"/>
                </a:cubicBezTo>
                <a:cubicBezTo>
                  <a:pt x="102766" y="159841"/>
                  <a:pt x="101055" y="159097"/>
                  <a:pt x="99566" y="157609"/>
                </a:cubicBezTo>
                <a:lnTo>
                  <a:pt x="57597" y="114300"/>
                </a:lnTo>
                <a:lnTo>
                  <a:pt x="99566" y="70991"/>
                </a:lnTo>
                <a:cubicBezTo>
                  <a:pt x="101203" y="69354"/>
                  <a:pt x="102859" y="68554"/>
                  <a:pt x="104533" y="68591"/>
                </a:cubicBezTo>
                <a:close/>
                <a:moveTo>
                  <a:pt x="114300" y="14287"/>
                </a:moveTo>
                <a:cubicBezTo>
                  <a:pt x="86618" y="14287"/>
                  <a:pt x="63029" y="24035"/>
                  <a:pt x="43532" y="43532"/>
                </a:cubicBezTo>
                <a:cubicBezTo>
                  <a:pt x="24036" y="63028"/>
                  <a:pt x="14288" y="86618"/>
                  <a:pt x="14288" y="114300"/>
                </a:cubicBezTo>
                <a:cubicBezTo>
                  <a:pt x="14288" y="141982"/>
                  <a:pt x="24036" y="165645"/>
                  <a:pt x="43532" y="185291"/>
                </a:cubicBezTo>
                <a:cubicBezTo>
                  <a:pt x="63029" y="204936"/>
                  <a:pt x="86618" y="214759"/>
                  <a:pt x="114300" y="214759"/>
                </a:cubicBezTo>
                <a:cubicBezTo>
                  <a:pt x="141982" y="214759"/>
                  <a:pt x="165572" y="204936"/>
                  <a:pt x="185068" y="185291"/>
                </a:cubicBezTo>
                <a:cubicBezTo>
                  <a:pt x="204564" y="165645"/>
                  <a:pt x="214313" y="141982"/>
                  <a:pt x="214313" y="114300"/>
                </a:cubicBezTo>
                <a:cubicBezTo>
                  <a:pt x="214313" y="86618"/>
                  <a:pt x="204564" y="63028"/>
                  <a:pt x="185068" y="43532"/>
                </a:cubicBezTo>
                <a:cubicBezTo>
                  <a:pt x="165572" y="24035"/>
                  <a:pt x="141982" y="14287"/>
                  <a:pt x="114300" y="14287"/>
                </a:cubicBezTo>
                <a:close/>
                <a:moveTo>
                  <a:pt x="114300" y="0"/>
                </a:moveTo>
                <a:cubicBezTo>
                  <a:pt x="145852" y="0"/>
                  <a:pt x="172790" y="11162"/>
                  <a:pt x="195114" y="33486"/>
                </a:cubicBezTo>
                <a:cubicBezTo>
                  <a:pt x="217438" y="55810"/>
                  <a:pt x="228600" y="82748"/>
                  <a:pt x="228600" y="114300"/>
                </a:cubicBezTo>
                <a:cubicBezTo>
                  <a:pt x="228600" y="145851"/>
                  <a:pt x="217438" y="172789"/>
                  <a:pt x="195114" y="195113"/>
                </a:cubicBezTo>
                <a:cubicBezTo>
                  <a:pt x="172790" y="217438"/>
                  <a:pt x="145852" y="228600"/>
                  <a:pt x="114300" y="228600"/>
                </a:cubicBezTo>
                <a:cubicBezTo>
                  <a:pt x="82749" y="228600"/>
                  <a:pt x="55811" y="217438"/>
                  <a:pt x="33487" y="195113"/>
                </a:cubicBezTo>
                <a:cubicBezTo>
                  <a:pt x="11162" y="172789"/>
                  <a:pt x="0" y="145851"/>
                  <a:pt x="0" y="114300"/>
                </a:cubicBezTo>
                <a:cubicBezTo>
                  <a:pt x="0" y="82748"/>
                  <a:pt x="11162" y="55810"/>
                  <a:pt x="33487" y="33486"/>
                </a:cubicBezTo>
                <a:cubicBezTo>
                  <a:pt x="55811" y="11162"/>
                  <a:pt x="82749" y="0"/>
                  <a:pt x="114300" y="0"/>
                </a:cubicBezTo>
                <a:close/>
              </a:path>
            </a:pathLst>
          </a:custGeom>
          <a:solidFill>
            <a:srgbClr val="7F7F7F"/>
          </a:solidFill>
          <a:ln w="9525">
            <a:noFill/>
          </a:ln>
        </p:spPr>
        <p:txBody>
          <a:bodyPr lIns="68580" tIns="34290" rIns="68580" bIns="34290"/>
          <a:lstStyle/>
          <a:p>
            <a:pPr lvl="0"/>
            <a:endParaRPr lang="zh-CN" altLang="en-US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9231" name="TextBox 13"/>
          <p:cNvSpPr txBox="1"/>
          <p:nvPr/>
        </p:nvSpPr>
        <p:spPr>
          <a:xfrm>
            <a:off x="457200" y="3070998"/>
            <a:ext cx="2588538" cy="73850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系统重装</a:t>
            </a:r>
          </a:p>
        </p:txBody>
      </p:sp>
      <p:sp>
        <p:nvSpPr>
          <p:cNvPr id="9233" name="TextBox 13"/>
          <p:cNvSpPr txBox="1"/>
          <p:nvPr/>
        </p:nvSpPr>
        <p:spPr>
          <a:xfrm>
            <a:off x="6391491" y="2059890"/>
            <a:ext cx="2397507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遇到的问题和解决</a:t>
            </a:r>
            <a:endParaRPr lang="en-US" altLang="zh-CN" sz="16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235" name="TextBox 13"/>
          <p:cNvSpPr txBox="1"/>
          <p:nvPr/>
        </p:nvSpPr>
        <p:spPr>
          <a:xfrm>
            <a:off x="6391492" y="3317220"/>
            <a:ext cx="2397506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结果</a:t>
            </a:r>
            <a:endParaRPr sz="16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28" name="Oval 16"/>
          <p:cNvSpPr/>
          <p:nvPr/>
        </p:nvSpPr>
        <p:spPr>
          <a:xfrm>
            <a:off x="5111750" y="3177053"/>
            <a:ext cx="533400" cy="536575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88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Oval 10"/>
          <p:cNvSpPr/>
          <p:nvPr/>
        </p:nvSpPr>
        <p:spPr>
          <a:xfrm>
            <a:off x="5111750" y="1983761"/>
            <a:ext cx="533400" cy="536575"/>
          </a:xfrm>
          <a:prstGeom prst="ellipse">
            <a:avLst/>
          </a:prstGeom>
          <a:solidFill>
            <a:srgbClr val="1E9C8C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88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33266" y="1950016"/>
            <a:ext cx="51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148124" y="3165991"/>
            <a:ext cx="51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灯片编号占位符 2">
            <a:extLst>
              <a:ext uri="{FF2B5EF4-FFF2-40B4-BE49-F238E27FC236}">
                <a16:creationId xmlns:a16="http://schemas.microsoft.com/office/drawing/2014/main" id="{4AF4293A-C85C-4F26-8185-DB73FA72C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18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410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96266"/>
            <a:ext cx="588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遇到的问题和解决</a:t>
            </a: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A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C358471-602C-4BC8-8DC8-4020CFBA40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879" y="1119486"/>
            <a:ext cx="4058239" cy="5410985"/>
          </a:xfrm>
          <a:prstGeom prst="rect">
            <a:avLst/>
          </a:prstGeom>
        </p:spPr>
      </p:pic>
      <p:sp>
        <p:nvSpPr>
          <p:cNvPr id="7" name="灯片编号占位符 2">
            <a:extLst>
              <a:ext uri="{FF2B5EF4-FFF2-40B4-BE49-F238E27FC236}">
                <a16:creationId xmlns:a16="http://schemas.microsoft.com/office/drawing/2014/main" id="{49D5ADBC-2C36-4B2F-A786-AA038758F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19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99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流程图: 手动输入 4"/>
          <p:cNvSpPr/>
          <p:nvPr/>
        </p:nvSpPr>
        <p:spPr>
          <a:xfrm rot="5400000">
            <a:off x="-1719262" y="1719263"/>
            <a:ext cx="6858000" cy="3417887"/>
          </a:xfrm>
          <a:prstGeom prst="flowChartManualInput">
            <a:avLst/>
          </a:prstGeom>
          <a:solidFill>
            <a:srgbClr val="41B9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3075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275" y="0"/>
            <a:ext cx="293846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6" name="文本框 10"/>
          <p:cNvSpPr txBox="1"/>
          <p:nvPr/>
        </p:nvSpPr>
        <p:spPr>
          <a:xfrm>
            <a:off x="436563" y="2300685"/>
            <a:ext cx="2271712" cy="1200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zh-CN" altLang="en-US" sz="7200" dirty="0">
                <a:solidFill>
                  <a:schemeClr val="bg1"/>
                </a:solidFill>
                <a:latin typeface="方正正中黑简体" pitchFamily="2" charset="-122"/>
                <a:ea typeface="方正正中黑简体" pitchFamily="2" charset="-122"/>
              </a:rPr>
              <a:t>目录</a:t>
            </a:r>
          </a:p>
        </p:txBody>
      </p:sp>
      <p:sp>
        <p:nvSpPr>
          <p:cNvPr id="3077" name="文本框 11"/>
          <p:cNvSpPr txBox="1"/>
          <p:nvPr/>
        </p:nvSpPr>
        <p:spPr>
          <a:xfrm>
            <a:off x="323850" y="3392488"/>
            <a:ext cx="2384425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en-US" altLang="zh-CN" sz="4000" dirty="0">
                <a:solidFill>
                  <a:schemeClr val="bg1"/>
                </a:solidFill>
                <a:latin typeface="Impact" panose="020B0806030902050204" pitchFamily="34" charset="0"/>
                <a:ea typeface="宋体" panose="02010600030101010101" pitchFamily="2" charset="-122"/>
              </a:rPr>
              <a:t>CONTENTS</a:t>
            </a:r>
            <a:endParaRPr lang="zh-CN" altLang="en-US" sz="4000" dirty="0">
              <a:solidFill>
                <a:schemeClr val="bg1"/>
              </a:solidFill>
              <a:latin typeface="Impact" panose="020B0806030902050204" pitchFamily="34" charset="0"/>
              <a:ea typeface="宋体" panose="02010600030101010101" pitchFamily="2" charset="-122"/>
            </a:endParaRPr>
          </a:p>
        </p:txBody>
      </p:sp>
      <p:sp>
        <p:nvSpPr>
          <p:cNvPr id="3078" name="文本框 12"/>
          <p:cNvSpPr txBox="1"/>
          <p:nvPr/>
        </p:nvSpPr>
        <p:spPr>
          <a:xfrm>
            <a:off x="6905751" y="2048894"/>
            <a:ext cx="270986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zh-CN" altLang="en-US" sz="2400" b="1" dirty="0">
                <a:solidFill>
                  <a:srgbClr val="1F9B8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本周工作总结</a:t>
            </a:r>
          </a:p>
        </p:txBody>
      </p:sp>
      <p:sp>
        <p:nvSpPr>
          <p:cNvPr id="3079" name="文本框 13"/>
          <p:cNvSpPr txBox="1"/>
          <p:nvPr/>
        </p:nvSpPr>
        <p:spPr>
          <a:xfrm>
            <a:off x="6402515" y="2007939"/>
            <a:ext cx="695325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en-US" altLang="zh-CN" sz="3200" dirty="0">
                <a:solidFill>
                  <a:srgbClr val="1F9B8C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3200" dirty="0">
              <a:solidFill>
                <a:srgbClr val="1F9B8C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80" name="文本框 30"/>
          <p:cNvSpPr txBox="1"/>
          <p:nvPr/>
        </p:nvSpPr>
        <p:spPr>
          <a:xfrm>
            <a:off x="6905747" y="2885587"/>
            <a:ext cx="270986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zh-CN" altLang="en-US" sz="2400" b="1" dirty="0">
                <a:solidFill>
                  <a:srgbClr val="1F9B8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下周工作计划</a:t>
            </a:r>
          </a:p>
        </p:txBody>
      </p:sp>
      <p:sp>
        <p:nvSpPr>
          <p:cNvPr id="3081" name="文本框 31"/>
          <p:cNvSpPr txBox="1"/>
          <p:nvPr/>
        </p:nvSpPr>
        <p:spPr>
          <a:xfrm>
            <a:off x="6402515" y="2806452"/>
            <a:ext cx="695325" cy="5857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en-US" altLang="zh-CN" sz="3200" dirty="0">
                <a:solidFill>
                  <a:srgbClr val="1F9B8C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3200" dirty="0">
              <a:solidFill>
                <a:srgbClr val="1F9B8C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82" name="文本框 32"/>
          <p:cNvSpPr txBox="1"/>
          <p:nvPr/>
        </p:nvSpPr>
        <p:spPr>
          <a:xfrm>
            <a:off x="6905749" y="3697896"/>
            <a:ext cx="270986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zh-CN" altLang="en-US" sz="2400" b="1" dirty="0">
                <a:solidFill>
                  <a:srgbClr val="1F9B8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遇到的问题</a:t>
            </a:r>
          </a:p>
        </p:txBody>
      </p:sp>
      <p:sp>
        <p:nvSpPr>
          <p:cNvPr id="3083" name="文本框 33"/>
          <p:cNvSpPr txBox="1"/>
          <p:nvPr/>
        </p:nvSpPr>
        <p:spPr>
          <a:xfrm>
            <a:off x="6402515" y="3647255"/>
            <a:ext cx="695325" cy="5857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en-US" altLang="zh-CN" sz="3200" dirty="0">
                <a:solidFill>
                  <a:srgbClr val="1F9B8C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3200" dirty="0">
              <a:solidFill>
                <a:srgbClr val="1F9B8C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文本框 33"/>
          <p:cNvSpPr txBox="1"/>
          <p:nvPr/>
        </p:nvSpPr>
        <p:spPr>
          <a:xfrm>
            <a:off x="6457760" y="4331150"/>
            <a:ext cx="69532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en-US" altLang="zh-CN" sz="3200" dirty="0">
                <a:solidFill>
                  <a:srgbClr val="1F9B8C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3200" dirty="0">
              <a:solidFill>
                <a:srgbClr val="1F9B8C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2"/>
          <p:cNvSpPr txBox="1"/>
          <p:nvPr/>
        </p:nvSpPr>
        <p:spPr>
          <a:xfrm>
            <a:off x="7020049" y="4393221"/>
            <a:ext cx="270986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zh-CN" altLang="en-US" sz="2400" b="1" dirty="0">
                <a:solidFill>
                  <a:srgbClr val="1F9B8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会议纪要</a:t>
            </a:r>
          </a:p>
        </p:txBody>
      </p:sp>
      <p:sp>
        <p:nvSpPr>
          <p:cNvPr id="15" name="灯片编号占位符 2">
            <a:extLst>
              <a:ext uri="{FF2B5EF4-FFF2-40B4-BE49-F238E27FC236}">
                <a16:creationId xmlns:a16="http://schemas.microsoft.com/office/drawing/2014/main" id="{5FDF181A-792B-443F-B047-047BF94C8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1000"/>
                                        <p:tgtEl>
                                          <p:spTgt spid="3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10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1000"/>
                                        <p:tgtEl>
                                          <p:spTgt spid="3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10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8" grpId="0"/>
      <p:bldP spid="3079" grpId="0"/>
      <p:bldP spid="3080" grpId="0"/>
      <p:bldP spid="3081" grpId="0"/>
      <p:bldP spid="3082" grpId="0"/>
      <p:bldP spid="3083" grpId="0"/>
      <p:bldP spid="3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96266"/>
            <a:ext cx="588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chemeClr val="accent3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结果</a:t>
            </a: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B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568FD55-24B4-43F5-AF59-D43F3E720E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432" y="1119486"/>
            <a:ext cx="4193160" cy="5590880"/>
          </a:xfrm>
          <a:prstGeom prst="rect">
            <a:avLst/>
          </a:prstGeom>
        </p:spPr>
      </p:pic>
      <p:sp>
        <p:nvSpPr>
          <p:cNvPr id="7" name="灯片编号占位符 2">
            <a:extLst>
              <a:ext uri="{FF2B5EF4-FFF2-40B4-BE49-F238E27FC236}">
                <a16:creationId xmlns:a16="http://schemas.microsoft.com/office/drawing/2014/main" id="{26D8317B-C6D4-4741-BADA-6CB43B44E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20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830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127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3" name="圆角矩形 6"/>
          <p:cNvSpPr/>
          <p:nvPr/>
        </p:nvSpPr>
        <p:spPr>
          <a:xfrm>
            <a:off x="2882900" y="2576513"/>
            <a:ext cx="3376613" cy="1706562"/>
          </a:xfrm>
          <a:prstGeom prst="roundRect">
            <a:avLst>
              <a:gd name="adj" fmla="val 16667"/>
            </a:avLst>
          </a:prstGeom>
          <a:solidFill>
            <a:schemeClr val="bg1">
              <a:alpha val="70195"/>
            </a:scheme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cxnSp>
        <p:nvCxnSpPr>
          <p:cNvPr id="10244" name="直接连接符 8"/>
          <p:cNvCxnSpPr/>
          <p:nvPr/>
        </p:nvCxnSpPr>
        <p:spPr>
          <a:xfrm>
            <a:off x="363538" y="3429000"/>
            <a:ext cx="2519362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oval" w="med" len="med"/>
            <a:tailEnd type="none" w="med" len="med"/>
          </a:ln>
        </p:spPr>
      </p:cxnSp>
      <p:cxnSp>
        <p:nvCxnSpPr>
          <p:cNvPr id="10245" name="直接连接符 12"/>
          <p:cNvCxnSpPr/>
          <p:nvPr/>
        </p:nvCxnSpPr>
        <p:spPr>
          <a:xfrm>
            <a:off x="6259513" y="3429000"/>
            <a:ext cx="2519362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none" w="med" len="med"/>
            <a:tailEnd type="oval" w="med" len="med"/>
          </a:ln>
        </p:spPr>
      </p:cxnSp>
      <p:sp>
        <p:nvSpPr>
          <p:cNvPr id="10246" name="文本框 15"/>
          <p:cNvSpPr txBox="1"/>
          <p:nvPr/>
        </p:nvSpPr>
        <p:spPr>
          <a:xfrm>
            <a:off x="3561715" y="4490085"/>
            <a:ext cx="228441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en-US" altLang="zh-CN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下周工作计划</a:t>
            </a:r>
          </a:p>
        </p:txBody>
      </p:sp>
      <p:pic>
        <p:nvPicPr>
          <p:cNvPr id="10248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9788" y="3060700"/>
            <a:ext cx="2384425" cy="736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灯片编号占位符 2">
            <a:extLst>
              <a:ext uri="{FF2B5EF4-FFF2-40B4-BE49-F238E27FC236}">
                <a16:creationId xmlns:a16="http://schemas.microsoft.com/office/drawing/2014/main" id="{5C484730-F5BF-40F1-B1E6-B175E8542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21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913"/>
            <a:ext cx="9144000" cy="311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7" name="文本框 20"/>
          <p:cNvSpPr txBox="1"/>
          <p:nvPr/>
        </p:nvSpPr>
        <p:spPr>
          <a:xfrm>
            <a:off x="3216275" y="135573"/>
            <a:ext cx="271145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下周工作计划</a:t>
            </a:r>
            <a:endParaRPr 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70" name="Oval 37"/>
          <p:cNvSpPr/>
          <p:nvPr/>
        </p:nvSpPr>
        <p:spPr>
          <a:xfrm>
            <a:off x="1135993" y="2427927"/>
            <a:ext cx="895350" cy="896937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11273" name="Oval 41"/>
          <p:cNvSpPr/>
          <p:nvPr/>
        </p:nvSpPr>
        <p:spPr>
          <a:xfrm>
            <a:off x="1135993" y="3881832"/>
            <a:ext cx="895350" cy="895350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pic>
        <p:nvPicPr>
          <p:cNvPr id="11279" name="组合 14"/>
          <p:cNvPicPr/>
          <p:nvPr/>
        </p:nvPicPr>
        <p:blipFill>
          <a:blip r:embed="rId3"/>
          <a:stretch>
            <a:fillRect/>
          </a:stretch>
        </p:blipFill>
        <p:spPr>
          <a:xfrm>
            <a:off x="3932238" y="4114800"/>
            <a:ext cx="341312" cy="3540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80" name="组合 18"/>
          <p:cNvPicPr/>
          <p:nvPr/>
        </p:nvPicPr>
        <p:blipFill>
          <a:blip r:embed="rId4"/>
          <a:stretch>
            <a:fillRect/>
          </a:stretch>
        </p:blipFill>
        <p:spPr>
          <a:xfrm>
            <a:off x="1399518" y="2708121"/>
            <a:ext cx="334962" cy="3365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1281" name="组合 24"/>
          <p:cNvGrpSpPr/>
          <p:nvPr/>
        </p:nvGrpSpPr>
        <p:grpSpPr>
          <a:xfrm>
            <a:off x="1395413" y="4181475"/>
            <a:ext cx="271462" cy="273050"/>
            <a:chOff x="0" y="0"/>
            <a:chExt cx="414338" cy="414337"/>
          </a:xfrm>
        </p:grpSpPr>
        <p:sp>
          <p:nvSpPr>
            <p:cNvPr id="11290" name="Oval 69"/>
            <p:cNvSpPr/>
            <p:nvPr/>
          </p:nvSpPr>
          <p:spPr>
            <a:xfrm>
              <a:off x="0" y="0"/>
              <a:ext cx="414338" cy="414337"/>
            </a:xfrm>
            <a:prstGeom prst="ellipse">
              <a:avLst/>
            </a:prstGeom>
            <a:noFill/>
            <a:ln w="30163" cap="rnd" cmpd="sng">
              <a:solidFill>
                <a:srgbClr val="FFFFFF"/>
              </a:solidFill>
              <a:prstDash val="solid"/>
              <a:headEnd type="none" w="med" len="med"/>
              <a:tailEnd type="none" w="med" len="med"/>
            </a:ln>
          </p:spPr>
          <p:txBody>
            <a:bodyPr lIns="60222" tIns="30111" rIns="60222" bIns="30111"/>
            <a:lstStyle/>
            <a:p>
              <a:pPr lvl="0" eaLnBrk="1" hangingPunct="1"/>
              <a:endParaRPr lang="zh-CN" altLang="en-US" sz="1100" dirty="0">
                <a:solidFill>
                  <a:srgbClr val="000000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11291" name="Freeform 70"/>
            <p:cNvSpPr/>
            <p:nvPr/>
          </p:nvSpPr>
          <p:spPr>
            <a:xfrm>
              <a:off x="90488" y="125412"/>
              <a:ext cx="196850" cy="198438"/>
            </a:xfrm>
            <a:custGeom>
              <a:avLst/>
              <a:gdLst>
                <a:gd name="txL" fmla="*/ 0 w 208"/>
                <a:gd name="txT" fmla="*/ 0 h 208"/>
                <a:gd name="txR" fmla="*/ 208 w 208"/>
                <a:gd name="txB" fmla="*/ 208 h 208"/>
              </a:gdLst>
              <a:ahLst/>
              <a:cxnLst>
                <a:cxn ang="0">
                  <a:pos x="124497237" y="189315580"/>
                </a:cxn>
                <a:cxn ang="0">
                  <a:pos x="93148854" y="94657790"/>
                </a:cxn>
                <a:cxn ang="0">
                  <a:pos x="0" y="62801822"/>
                </a:cxn>
                <a:cxn ang="0">
                  <a:pos x="186297709" y="0"/>
                </a:cxn>
                <a:cxn ang="0">
                  <a:pos x="124497237" y="189315580"/>
                </a:cxn>
              </a:cxnLst>
              <a:rect l="txL" t="txT" r="txR" b="txB"/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noFill/>
            <a:ln w="30163" cap="rnd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60222" tIns="30111" rIns="60222" bIns="30111"/>
            <a:lstStyle/>
            <a:p>
              <a:pPr lvl="0"/>
              <a:endParaRPr lang="zh-CN" altLang="en-US" dirty="0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1282" name="Freeform 94"/>
          <p:cNvSpPr/>
          <p:nvPr/>
        </p:nvSpPr>
        <p:spPr>
          <a:xfrm>
            <a:off x="1395413" y="2765425"/>
            <a:ext cx="336550" cy="350838"/>
          </a:xfrm>
          <a:custGeom>
            <a:avLst/>
            <a:gdLst>
              <a:gd name="txL" fmla="*/ 0 w 192"/>
              <a:gd name="txT" fmla="*/ 0 h 192"/>
              <a:gd name="txR" fmla="*/ 192 w 192"/>
              <a:gd name="txB" fmla="*/ 192 h 192"/>
            </a:gdLst>
            <a:ahLst/>
            <a:cxnLst>
              <a:cxn ang="0">
                <a:pos x="540765783" y="490826089"/>
              </a:cxn>
              <a:cxn ang="0">
                <a:pos x="589926607" y="400675256"/>
              </a:cxn>
              <a:cxn ang="0">
                <a:pos x="540765783" y="307184267"/>
              </a:cxn>
              <a:cxn ang="0">
                <a:pos x="540765783" y="303845826"/>
              </a:cxn>
              <a:cxn ang="0">
                <a:pos x="540765783" y="160270845"/>
              </a:cxn>
              <a:cxn ang="0">
                <a:pos x="540765783" y="153592134"/>
              </a:cxn>
              <a:cxn ang="0">
                <a:pos x="294963304" y="0"/>
              </a:cxn>
              <a:cxn ang="0">
                <a:pos x="52233609" y="153592134"/>
              </a:cxn>
              <a:cxn ang="0">
                <a:pos x="52233609" y="153592134"/>
              </a:cxn>
              <a:cxn ang="0">
                <a:pos x="49160838" y="156930576"/>
              </a:cxn>
              <a:cxn ang="0">
                <a:pos x="49160838" y="160270845"/>
              </a:cxn>
              <a:cxn ang="0">
                <a:pos x="49160838" y="160270845"/>
              </a:cxn>
              <a:cxn ang="0">
                <a:pos x="49160838" y="303845826"/>
              </a:cxn>
              <a:cxn ang="0">
                <a:pos x="49160838" y="307184267"/>
              </a:cxn>
              <a:cxn ang="0">
                <a:pos x="0" y="400675256"/>
              </a:cxn>
              <a:cxn ang="0">
                <a:pos x="98321676" y="507521952"/>
              </a:cxn>
              <a:cxn ang="0">
                <a:pos x="101394447" y="507521952"/>
              </a:cxn>
              <a:cxn ang="0">
                <a:pos x="135191446" y="534233141"/>
              </a:cxn>
              <a:cxn ang="0">
                <a:pos x="172061188" y="494166358"/>
              </a:cxn>
              <a:cxn ang="0">
                <a:pos x="172061188" y="307184267"/>
              </a:cxn>
              <a:cxn ang="0">
                <a:pos x="135191446" y="267117484"/>
              </a:cxn>
              <a:cxn ang="0">
                <a:pos x="101394447" y="293828673"/>
              </a:cxn>
              <a:cxn ang="0">
                <a:pos x="98321676" y="293828673"/>
              </a:cxn>
              <a:cxn ang="0">
                <a:pos x="73741264" y="297167115"/>
              </a:cxn>
              <a:cxn ang="0">
                <a:pos x="73741264" y="163609286"/>
              </a:cxn>
              <a:cxn ang="0">
                <a:pos x="141336987" y="80135422"/>
              </a:cxn>
              <a:cxn ang="0">
                <a:pos x="159771858" y="103508169"/>
              </a:cxn>
              <a:cxn ang="0">
                <a:pos x="175133958" y="103508169"/>
              </a:cxn>
              <a:cxn ang="0">
                <a:pos x="294963304" y="80135422"/>
              </a:cxn>
              <a:cxn ang="0">
                <a:pos x="414792594" y="103508169"/>
              </a:cxn>
              <a:cxn ang="0">
                <a:pos x="420936383" y="106846611"/>
              </a:cxn>
              <a:cxn ang="0">
                <a:pos x="430154694" y="103508169"/>
              </a:cxn>
              <a:cxn ang="0">
                <a:pos x="451662336" y="80135422"/>
              </a:cxn>
              <a:cxn ang="0">
                <a:pos x="516185370" y="163609286"/>
              </a:cxn>
              <a:cxn ang="0">
                <a:pos x="516185370" y="297167115"/>
              </a:cxn>
              <a:cxn ang="0">
                <a:pos x="491604958" y="293828673"/>
              </a:cxn>
              <a:cxn ang="0">
                <a:pos x="488532188" y="293828673"/>
              </a:cxn>
              <a:cxn ang="0">
                <a:pos x="454735107" y="267117484"/>
              </a:cxn>
              <a:cxn ang="0">
                <a:pos x="417865365" y="307184267"/>
              </a:cxn>
              <a:cxn ang="0">
                <a:pos x="417865365" y="494166358"/>
              </a:cxn>
              <a:cxn ang="0">
                <a:pos x="454735107" y="534233141"/>
              </a:cxn>
              <a:cxn ang="0">
                <a:pos x="488532188" y="507521952"/>
              </a:cxn>
              <a:cxn ang="0">
                <a:pos x="491604958" y="507521952"/>
              </a:cxn>
              <a:cxn ang="0">
                <a:pos x="519258141" y="504181683"/>
              </a:cxn>
              <a:cxn ang="0">
                <a:pos x="537693012" y="540911852"/>
              </a:cxn>
              <a:cxn ang="0">
                <a:pos x="439373006" y="580978635"/>
              </a:cxn>
              <a:cxn ang="0">
                <a:pos x="433227465" y="570961483"/>
              </a:cxn>
              <a:cxn ang="0">
                <a:pos x="405574282" y="560944330"/>
              </a:cxn>
              <a:cxn ang="0">
                <a:pos x="356413458" y="560944330"/>
              </a:cxn>
              <a:cxn ang="0">
                <a:pos x="319543716" y="601012941"/>
              </a:cxn>
              <a:cxn ang="0">
                <a:pos x="356413458" y="641079724"/>
              </a:cxn>
              <a:cxn ang="0">
                <a:pos x="405574282" y="641079724"/>
              </a:cxn>
              <a:cxn ang="0">
                <a:pos x="442445777" y="611028266"/>
              </a:cxn>
              <a:cxn ang="0">
                <a:pos x="559200654" y="557605888"/>
              </a:cxn>
              <a:cxn ang="0">
                <a:pos x="565346195" y="550927177"/>
              </a:cxn>
              <a:cxn ang="0">
                <a:pos x="565346195" y="540911852"/>
              </a:cxn>
              <a:cxn ang="0">
                <a:pos x="540765783" y="490826089"/>
              </a:cxn>
            </a:cxnLst>
            <a:rect l="txL" t="txT" r="txR" b="txB"/>
            <a:pathLst>
              <a:path w="192" h="192">
                <a:moveTo>
                  <a:pt x="176" y="147"/>
                </a:moveTo>
                <a:cubicBezTo>
                  <a:pt x="186" y="142"/>
                  <a:pt x="192" y="132"/>
                  <a:pt x="192" y="120"/>
                </a:cubicBezTo>
                <a:cubicBezTo>
                  <a:pt x="192" y="108"/>
                  <a:pt x="186" y="98"/>
                  <a:pt x="176" y="92"/>
                </a:cubicBezTo>
                <a:cubicBezTo>
                  <a:pt x="176" y="92"/>
                  <a:pt x="176" y="92"/>
                  <a:pt x="176" y="91"/>
                </a:cubicBezTo>
                <a:cubicBezTo>
                  <a:pt x="176" y="48"/>
                  <a:pt x="176" y="48"/>
                  <a:pt x="176" y="48"/>
                </a:cubicBezTo>
                <a:cubicBezTo>
                  <a:pt x="176" y="47"/>
                  <a:pt x="176" y="47"/>
                  <a:pt x="176" y="46"/>
                </a:cubicBezTo>
                <a:cubicBezTo>
                  <a:pt x="166" y="23"/>
                  <a:pt x="135" y="0"/>
                  <a:pt x="96" y="0"/>
                </a:cubicBezTo>
                <a:cubicBezTo>
                  <a:pt x="57" y="0"/>
                  <a:pt x="27" y="23"/>
                  <a:pt x="17" y="46"/>
                </a:cubicBezTo>
                <a:cubicBezTo>
                  <a:pt x="17" y="46"/>
                  <a:pt x="17" y="46"/>
                  <a:pt x="17" y="46"/>
                </a:cubicBezTo>
                <a:cubicBezTo>
                  <a:pt x="17" y="46"/>
                  <a:pt x="17" y="47"/>
                  <a:pt x="16" y="47"/>
                </a:cubicBezTo>
                <a:cubicBezTo>
                  <a:pt x="16" y="47"/>
                  <a:pt x="16" y="47"/>
                  <a:pt x="16" y="48"/>
                </a:cubicBezTo>
                <a:cubicBezTo>
                  <a:pt x="16" y="48"/>
                  <a:pt x="16" y="48"/>
                  <a:pt x="16" y="48"/>
                </a:cubicBezTo>
                <a:cubicBezTo>
                  <a:pt x="16" y="91"/>
                  <a:pt x="16" y="91"/>
                  <a:pt x="16" y="91"/>
                </a:cubicBezTo>
                <a:cubicBezTo>
                  <a:pt x="16" y="92"/>
                  <a:pt x="16" y="92"/>
                  <a:pt x="16" y="92"/>
                </a:cubicBezTo>
                <a:cubicBezTo>
                  <a:pt x="7" y="98"/>
                  <a:pt x="0" y="108"/>
                  <a:pt x="0" y="120"/>
                </a:cubicBezTo>
                <a:cubicBezTo>
                  <a:pt x="0" y="138"/>
                  <a:pt x="14" y="152"/>
                  <a:pt x="32" y="152"/>
                </a:cubicBezTo>
                <a:cubicBezTo>
                  <a:pt x="33" y="152"/>
                  <a:pt x="33" y="152"/>
                  <a:pt x="33" y="152"/>
                </a:cubicBezTo>
                <a:cubicBezTo>
                  <a:pt x="35" y="157"/>
                  <a:pt x="39" y="160"/>
                  <a:pt x="44" y="160"/>
                </a:cubicBezTo>
                <a:cubicBezTo>
                  <a:pt x="51" y="160"/>
                  <a:pt x="56" y="154"/>
                  <a:pt x="56" y="148"/>
                </a:cubicBezTo>
                <a:cubicBezTo>
                  <a:pt x="56" y="92"/>
                  <a:pt x="56" y="92"/>
                  <a:pt x="56" y="92"/>
                </a:cubicBezTo>
                <a:cubicBezTo>
                  <a:pt x="56" y="85"/>
                  <a:pt x="51" y="80"/>
                  <a:pt x="44" y="80"/>
                </a:cubicBezTo>
                <a:cubicBezTo>
                  <a:pt x="39" y="80"/>
                  <a:pt x="35" y="83"/>
                  <a:pt x="33" y="88"/>
                </a:cubicBezTo>
                <a:cubicBezTo>
                  <a:pt x="32" y="88"/>
                  <a:pt x="32" y="88"/>
                  <a:pt x="32" y="88"/>
                </a:cubicBezTo>
                <a:cubicBezTo>
                  <a:pt x="29" y="88"/>
                  <a:pt x="27" y="88"/>
                  <a:pt x="24" y="89"/>
                </a:cubicBezTo>
                <a:cubicBezTo>
                  <a:pt x="24" y="49"/>
                  <a:pt x="24" y="49"/>
                  <a:pt x="24" y="49"/>
                </a:cubicBezTo>
                <a:cubicBezTo>
                  <a:pt x="28" y="40"/>
                  <a:pt x="36" y="31"/>
                  <a:pt x="46" y="24"/>
                </a:cubicBezTo>
                <a:cubicBezTo>
                  <a:pt x="52" y="31"/>
                  <a:pt x="52" y="31"/>
                  <a:pt x="52" y="31"/>
                </a:cubicBezTo>
                <a:cubicBezTo>
                  <a:pt x="54" y="32"/>
                  <a:pt x="56" y="32"/>
                  <a:pt x="57" y="31"/>
                </a:cubicBezTo>
                <a:cubicBezTo>
                  <a:pt x="57" y="31"/>
                  <a:pt x="69" y="24"/>
                  <a:pt x="96" y="24"/>
                </a:cubicBezTo>
                <a:cubicBezTo>
                  <a:pt x="123" y="24"/>
                  <a:pt x="135" y="31"/>
                  <a:pt x="135" y="31"/>
                </a:cubicBezTo>
                <a:cubicBezTo>
                  <a:pt x="136" y="32"/>
                  <a:pt x="136" y="32"/>
                  <a:pt x="137" y="32"/>
                </a:cubicBezTo>
                <a:cubicBezTo>
                  <a:pt x="138" y="32"/>
                  <a:pt x="139" y="31"/>
                  <a:pt x="140" y="31"/>
                </a:cubicBezTo>
                <a:cubicBezTo>
                  <a:pt x="147" y="24"/>
                  <a:pt x="147" y="24"/>
                  <a:pt x="147" y="24"/>
                </a:cubicBezTo>
                <a:cubicBezTo>
                  <a:pt x="157" y="31"/>
                  <a:pt x="164" y="40"/>
                  <a:pt x="168" y="49"/>
                </a:cubicBezTo>
                <a:cubicBezTo>
                  <a:pt x="168" y="89"/>
                  <a:pt x="168" y="89"/>
                  <a:pt x="168" y="89"/>
                </a:cubicBezTo>
                <a:cubicBezTo>
                  <a:pt x="166" y="88"/>
                  <a:pt x="163" y="88"/>
                  <a:pt x="160" y="88"/>
                </a:cubicBezTo>
                <a:cubicBezTo>
                  <a:pt x="159" y="88"/>
                  <a:pt x="159" y="88"/>
                  <a:pt x="159" y="88"/>
                </a:cubicBezTo>
                <a:cubicBezTo>
                  <a:pt x="158" y="83"/>
                  <a:pt x="153" y="80"/>
                  <a:pt x="148" y="80"/>
                </a:cubicBezTo>
                <a:cubicBezTo>
                  <a:pt x="142" y="80"/>
                  <a:pt x="136" y="85"/>
                  <a:pt x="136" y="92"/>
                </a:cubicBezTo>
                <a:cubicBezTo>
                  <a:pt x="136" y="148"/>
                  <a:pt x="136" y="148"/>
                  <a:pt x="136" y="148"/>
                </a:cubicBezTo>
                <a:cubicBezTo>
                  <a:pt x="136" y="154"/>
                  <a:pt x="142" y="160"/>
                  <a:pt x="148" y="160"/>
                </a:cubicBezTo>
                <a:cubicBezTo>
                  <a:pt x="153" y="160"/>
                  <a:pt x="158" y="157"/>
                  <a:pt x="159" y="152"/>
                </a:cubicBezTo>
                <a:cubicBezTo>
                  <a:pt x="160" y="152"/>
                  <a:pt x="160" y="152"/>
                  <a:pt x="160" y="152"/>
                </a:cubicBezTo>
                <a:cubicBezTo>
                  <a:pt x="163" y="152"/>
                  <a:pt x="166" y="151"/>
                  <a:pt x="169" y="151"/>
                </a:cubicBezTo>
                <a:cubicBezTo>
                  <a:pt x="175" y="162"/>
                  <a:pt x="175" y="162"/>
                  <a:pt x="175" y="162"/>
                </a:cubicBezTo>
                <a:cubicBezTo>
                  <a:pt x="143" y="174"/>
                  <a:pt x="143" y="174"/>
                  <a:pt x="143" y="174"/>
                </a:cubicBezTo>
                <a:cubicBezTo>
                  <a:pt x="142" y="173"/>
                  <a:pt x="142" y="172"/>
                  <a:pt x="141" y="171"/>
                </a:cubicBezTo>
                <a:cubicBezTo>
                  <a:pt x="138" y="169"/>
                  <a:pt x="135" y="168"/>
                  <a:pt x="132" y="168"/>
                </a:cubicBezTo>
                <a:cubicBezTo>
                  <a:pt x="116" y="168"/>
                  <a:pt x="116" y="168"/>
                  <a:pt x="116" y="168"/>
                </a:cubicBezTo>
                <a:cubicBezTo>
                  <a:pt x="110" y="168"/>
                  <a:pt x="104" y="173"/>
                  <a:pt x="104" y="180"/>
                </a:cubicBezTo>
                <a:cubicBezTo>
                  <a:pt x="104" y="186"/>
                  <a:pt x="110" y="192"/>
                  <a:pt x="116" y="192"/>
                </a:cubicBezTo>
                <a:cubicBezTo>
                  <a:pt x="132" y="192"/>
                  <a:pt x="132" y="192"/>
                  <a:pt x="132" y="192"/>
                </a:cubicBezTo>
                <a:cubicBezTo>
                  <a:pt x="138" y="192"/>
                  <a:pt x="142" y="188"/>
                  <a:pt x="144" y="183"/>
                </a:cubicBezTo>
                <a:cubicBezTo>
                  <a:pt x="182" y="167"/>
                  <a:pt x="182" y="167"/>
                  <a:pt x="182" y="167"/>
                </a:cubicBezTo>
                <a:cubicBezTo>
                  <a:pt x="183" y="167"/>
                  <a:pt x="184" y="166"/>
                  <a:pt x="184" y="165"/>
                </a:cubicBezTo>
                <a:cubicBezTo>
                  <a:pt x="184" y="164"/>
                  <a:pt x="184" y="163"/>
                  <a:pt x="184" y="162"/>
                </a:cubicBezTo>
                <a:lnTo>
                  <a:pt x="176" y="147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lIns="60222" tIns="30111" rIns="60222" bIns="30111"/>
          <a:lstStyle/>
          <a:p>
            <a:pPr lvl="0"/>
            <a:endParaRPr lang="zh-CN" altLang="en-US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2575667" y="2736894"/>
            <a:ext cx="2245715" cy="30777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服务器集群搭建</a:t>
            </a:r>
            <a:endParaRPr lang="en-US" altLang="zh-CN" sz="20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31" name="TextBox 13"/>
          <p:cNvSpPr txBox="1"/>
          <p:nvPr/>
        </p:nvSpPr>
        <p:spPr>
          <a:xfrm>
            <a:off x="2575666" y="4175619"/>
            <a:ext cx="3796853" cy="30777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寻找数据，</a:t>
            </a:r>
            <a:r>
              <a:rPr lang="en-US" altLang="zh-CN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CNN</a:t>
            </a:r>
            <a:r>
              <a:rPr lang="zh-CN" altLang="en-US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、</a:t>
            </a:r>
            <a:r>
              <a:rPr lang="en-US" altLang="zh-CN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RNN</a:t>
            </a:r>
            <a:r>
              <a:rPr lang="zh-CN" altLang="en-US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实例分析</a:t>
            </a:r>
            <a:endParaRPr lang="en-US" altLang="zh-CN" sz="20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14" name="灯片编号占位符 2">
            <a:extLst>
              <a:ext uri="{FF2B5EF4-FFF2-40B4-BE49-F238E27FC236}">
                <a16:creationId xmlns:a16="http://schemas.microsoft.com/office/drawing/2014/main" id="{7E456714-29BD-4980-BAD1-FCBDFE90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22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63" name="圆角矩形 6"/>
          <p:cNvSpPr/>
          <p:nvPr/>
        </p:nvSpPr>
        <p:spPr>
          <a:xfrm>
            <a:off x="2882900" y="2576513"/>
            <a:ext cx="3376613" cy="1706562"/>
          </a:xfrm>
          <a:prstGeom prst="roundRect">
            <a:avLst>
              <a:gd name="adj" fmla="val 16667"/>
            </a:avLst>
          </a:prstGeom>
          <a:solidFill>
            <a:schemeClr val="bg1">
              <a:alpha val="70195"/>
            </a:scheme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cxnSp>
        <p:nvCxnSpPr>
          <p:cNvPr id="15364" name="直接连接符 8"/>
          <p:cNvCxnSpPr/>
          <p:nvPr/>
        </p:nvCxnSpPr>
        <p:spPr>
          <a:xfrm>
            <a:off x="363538" y="3429000"/>
            <a:ext cx="2519362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oval" w="med" len="med"/>
            <a:tailEnd type="none" w="med" len="med"/>
          </a:ln>
        </p:spPr>
      </p:cxnSp>
      <p:cxnSp>
        <p:nvCxnSpPr>
          <p:cNvPr id="15365" name="直接连接符 12"/>
          <p:cNvCxnSpPr/>
          <p:nvPr/>
        </p:nvCxnSpPr>
        <p:spPr>
          <a:xfrm>
            <a:off x="6259513" y="3429000"/>
            <a:ext cx="2519362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none" w="med" len="med"/>
            <a:tailEnd type="oval" w="med" len="med"/>
          </a:ln>
        </p:spPr>
      </p:cxnSp>
      <p:sp>
        <p:nvSpPr>
          <p:cNvPr id="15366" name="文本框 15"/>
          <p:cNvSpPr txBox="1"/>
          <p:nvPr/>
        </p:nvSpPr>
        <p:spPr>
          <a:xfrm>
            <a:off x="3975100" y="4445000"/>
            <a:ext cx="228441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遇到的问题</a:t>
            </a:r>
          </a:p>
        </p:txBody>
      </p:sp>
      <p:pic>
        <p:nvPicPr>
          <p:cNvPr id="15368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1850" y="3054350"/>
            <a:ext cx="2395538" cy="7493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灯片编号占位符 2">
            <a:extLst>
              <a:ext uri="{FF2B5EF4-FFF2-40B4-BE49-F238E27FC236}">
                <a16:creationId xmlns:a16="http://schemas.microsoft.com/office/drawing/2014/main" id="{50315AF7-9AF7-4FAB-B926-DBB3709E5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23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913"/>
            <a:ext cx="9144000" cy="311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7" name="文本框 20"/>
          <p:cNvSpPr txBox="1"/>
          <p:nvPr/>
        </p:nvSpPr>
        <p:spPr>
          <a:xfrm>
            <a:off x="3216275" y="135573"/>
            <a:ext cx="271145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遇到的问题</a:t>
            </a:r>
            <a:endParaRPr 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70" name="Oval 37"/>
          <p:cNvSpPr/>
          <p:nvPr/>
        </p:nvSpPr>
        <p:spPr>
          <a:xfrm>
            <a:off x="1135993" y="2427927"/>
            <a:ext cx="895350" cy="896937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pic>
        <p:nvPicPr>
          <p:cNvPr id="11279" name="组合 14"/>
          <p:cNvPicPr/>
          <p:nvPr/>
        </p:nvPicPr>
        <p:blipFill>
          <a:blip r:embed="rId3"/>
          <a:stretch>
            <a:fillRect/>
          </a:stretch>
        </p:blipFill>
        <p:spPr>
          <a:xfrm>
            <a:off x="3932238" y="4114800"/>
            <a:ext cx="341312" cy="3540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80" name="组合 18"/>
          <p:cNvPicPr/>
          <p:nvPr/>
        </p:nvPicPr>
        <p:blipFill>
          <a:blip r:embed="rId4"/>
          <a:stretch>
            <a:fillRect/>
          </a:stretch>
        </p:blipFill>
        <p:spPr>
          <a:xfrm>
            <a:off x="1399518" y="2708121"/>
            <a:ext cx="334962" cy="3365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1281" name="组合 24"/>
          <p:cNvGrpSpPr/>
          <p:nvPr/>
        </p:nvGrpSpPr>
        <p:grpSpPr>
          <a:xfrm>
            <a:off x="1395413" y="4181475"/>
            <a:ext cx="271462" cy="273050"/>
            <a:chOff x="0" y="0"/>
            <a:chExt cx="414338" cy="414337"/>
          </a:xfrm>
        </p:grpSpPr>
        <p:sp>
          <p:nvSpPr>
            <p:cNvPr id="11290" name="Oval 69"/>
            <p:cNvSpPr/>
            <p:nvPr/>
          </p:nvSpPr>
          <p:spPr>
            <a:xfrm>
              <a:off x="0" y="0"/>
              <a:ext cx="414338" cy="414337"/>
            </a:xfrm>
            <a:prstGeom prst="ellipse">
              <a:avLst/>
            </a:prstGeom>
            <a:noFill/>
            <a:ln w="30163" cap="rnd" cmpd="sng">
              <a:solidFill>
                <a:srgbClr val="FFFFFF"/>
              </a:solidFill>
              <a:prstDash val="solid"/>
              <a:headEnd type="none" w="med" len="med"/>
              <a:tailEnd type="none" w="med" len="med"/>
            </a:ln>
          </p:spPr>
          <p:txBody>
            <a:bodyPr lIns="60222" tIns="30111" rIns="60222" bIns="30111"/>
            <a:lstStyle/>
            <a:p>
              <a:pPr lvl="0" eaLnBrk="1" hangingPunct="1"/>
              <a:endParaRPr lang="zh-CN" altLang="en-US" sz="1100" dirty="0">
                <a:solidFill>
                  <a:srgbClr val="000000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11291" name="Freeform 70"/>
            <p:cNvSpPr/>
            <p:nvPr/>
          </p:nvSpPr>
          <p:spPr>
            <a:xfrm>
              <a:off x="90488" y="125412"/>
              <a:ext cx="196850" cy="198438"/>
            </a:xfrm>
            <a:custGeom>
              <a:avLst/>
              <a:gdLst>
                <a:gd name="txL" fmla="*/ 0 w 208"/>
                <a:gd name="txT" fmla="*/ 0 h 208"/>
                <a:gd name="txR" fmla="*/ 208 w 208"/>
                <a:gd name="txB" fmla="*/ 208 h 208"/>
              </a:gdLst>
              <a:ahLst/>
              <a:cxnLst>
                <a:cxn ang="0">
                  <a:pos x="124497237" y="189315580"/>
                </a:cxn>
                <a:cxn ang="0">
                  <a:pos x="93148854" y="94657790"/>
                </a:cxn>
                <a:cxn ang="0">
                  <a:pos x="0" y="62801822"/>
                </a:cxn>
                <a:cxn ang="0">
                  <a:pos x="186297709" y="0"/>
                </a:cxn>
                <a:cxn ang="0">
                  <a:pos x="124497237" y="189315580"/>
                </a:cxn>
              </a:cxnLst>
              <a:rect l="txL" t="txT" r="txR" b="txB"/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noFill/>
            <a:ln w="30163" cap="rnd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60222" tIns="30111" rIns="60222" bIns="30111"/>
            <a:lstStyle/>
            <a:p>
              <a:pPr lvl="0"/>
              <a:endParaRPr lang="zh-CN" altLang="en-US" dirty="0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1282" name="Freeform 94"/>
          <p:cNvSpPr/>
          <p:nvPr/>
        </p:nvSpPr>
        <p:spPr>
          <a:xfrm>
            <a:off x="1395413" y="2765425"/>
            <a:ext cx="336550" cy="350838"/>
          </a:xfrm>
          <a:custGeom>
            <a:avLst/>
            <a:gdLst>
              <a:gd name="txL" fmla="*/ 0 w 192"/>
              <a:gd name="txT" fmla="*/ 0 h 192"/>
              <a:gd name="txR" fmla="*/ 192 w 192"/>
              <a:gd name="txB" fmla="*/ 192 h 192"/>
            </a:gdLst>
            <a:ahLst/>
            <a:cxnLst>
              <a:cxn ang="0">
                <a:pos x="540765783" y="490826089"/>
              </a:cxn>
              <a:cxn ang="0">
                <a:pos x="589926607" y="400675256"/>
              </a:cxn>
              <a:cxn ang="0">
                <a:pos x="540765783" y="307184267"/>
              </a:cxn>
              <a:cxn ang="0">
                <a:pos x="540765783" y="303845826"/>
              </a:cxn>
              <a:cxn ang="0">
                <a:pos x="540765783" y="160270845"/>
              </a:cxn>
              <a:cxn ang="0">
                <a:pos x="540765783" y="153592134"/>
              </a:cxn>
              <a:cxn ang="0">
                <a:pos x="294963304" y="0"/>
              </a:cxn>
              <a:cxn ang="0">
                <a:pos x="52233609" y="153592134"/>
              </a:cxn>
              <a:cxn ang="0">
                <a:pos x="52233609" y="153592134"/>
              </a:cxn>
              <a:cxn ang="0">
                <a:pos x="49160838" y="156930576"/>
              </a:cxn>
              <a:cxn ang="0">
                <a:pos x="49160838" y="160270845"/>
              </a:cxn>
              <a:cxn ang="0">
                <a:pos x="49160838" y="160270845"/>
              </a:cxn>
              <a:cxn ang="0">
                <a:pos x="49160838" y="303845826"/>
              </a:cxn>
              <a:cxn ang="0">
                <a:pos x="49160838" y="307184267"/>
              </a:cxn>
              <a:cxn ang="0">
                <a:pos x="0" y="400675256"/>
              </a:cxn>
              <a:cxn ang="0">
                <a:pos x="98321676" y="507521952"/>
              </a:cxn>
              <a:cxn ang="0">
                <a:pos x="101394447" y="507521952"/>
              </a:cxn>
              <a:cxn ang="0">
                <a:pos x="135191446" y="534233141"/>
              </a:cxn>
              <a:cxn ang="0">
                <a:pos x="172061188" y="494166358"/>
              </a:cxn>
              <a:cxn ang="0">
                <a:pos x="172061188" y="307184267"/>
              </a:cxn>
              <a:cxn ang="0">
                <a:pos x="135191446" y="267117484"/>
              </a:cxn>
              <a:cxn ang="0">
                <a:pos x="101394447" y="293828673"/>
              </a:cxn>
              <a:cxn ang="0">
                <a:pos x="98321676" y="293828673"/>
              </a:cxn>
              <a:cxn ang="0">
                <a:pos x="73741264" y="297167115"/>
              </a:cxn>
              <a:cxn ang="0">
                <a:pos x="73741264" y="163609286"/>
              </a:cxn>
              <a:cxn ang="0">
                <a:pos x="141336987" y="80135422"/>
              </a:cxn>
              <a:cxn ang="0">
                <a:pos x="159771858" y="103508169"/>
              </a:cxn>
              <a:cxn ang="0">
                <a:pos x="175133958" y="103508169"/>
              </a:cxn>
              <a:cxn ang="0">
                <a:pos x="294963304" y="80135422"/>
              </a:cxn>
              <a:cxn ang="0">
                <a:pos x="414792594" y="103508169"/>
              </a:cxn>
              <a:cxn ang="0">
                <a:pos x="420936383" y="106846611"/>
              </a:cxn>
              <a:cxn ang="0">
                <a:pos x="430154694" y="103508169"/>
              </a:cxn>
              <a:cxn ang="0">
                <a:pos x="451662336" y="80135422"/>
              </a:cxn>
              <a:cxn ang="0">
                <a:pos x="516185370" y="163609286"/>
              </a:cxn>
              <a:cxn ang="0">
                <a:pos x="516185370" y="297167115"/>
              </a:cxn>
              <a:cxn ang="0">
                <a:pos x="491604958" y="293828673"/>
              </a:cxn>
              <a:cxn ang="0">
                <a:pos x="488532188" y="293828673"/>
              </a:cxn>
              <a:cxn ang="0">
                <a:pos x="454735107" y="267117484"/>
              </a:cxn>
              <a:cxn ang="0">
                <a:pos x="417865365" y="307184267"/>
              </a:cxn>
              <a:cxn ang="0">
                <a:pos x="417865365" y="494166358"/>
              </a:cxn>
              <a:cxn ang="0">
                <a:pos x="454735107" y="534233141"/>
              </a:cxn>
              <a:cxn ang="0">
                <a:pos x="488532188" y="507521952"/>
              </a:cxn>
              <a:cxn ang="0">
                <a:pos x="491604958" y="507521952"/>
              </a:cxn>
              <a:cxn ang="0">
                <a:pos x="519258141" y="504181683"/>
              </a:cxn>
              <a:cxn ang="0">
                <a:pos x="537693012" y="540911852"/>
              </a:cxn>
              <a:cxn ang="0">
                <a:pos x="439373006" y="580978635"/>
              </a:cxn>
              <a:cxn ang="0">
                <a:pos x="433227465" y="570961483"/>
              </a:cxn>
              <a:cxn ang="0">
                <a:pos x="405574282" y="560944330"/>
              </a:cxn>
              <a:cxn ang="0">
                <a:pos x="356413458" y="560944330"/>
              </a:cxn>
              <a:cxn ang="0">
                <a:pos x="319543716" y="601012941"/>
              </a:cxn>
              <a:cxn ang="0">
                <a:pos x="356413458" y="641079724"/>
              </a:cxn>
              <a:cxn ang="0">
                <a:pos x="405574282" y="641079724"/>
              </a:cxn>
              <a:cxn ang="0">
                <a:pos x="442445777" y="611028266"/>
              </a:cxn>
              <a:cxn ang="0">
                <a:pos x="559200654" y="557605888"/>
              </a:cxn>
              <a:cxn ang="0">
                <a:pos x="565346195" y="550927177"/>
              </a:cxn>
              <a:cxn ang="0">
                <a:pos x="565346195" y="540911852"/>
              </a:cxn>
              <a:cxn ang="0">
                <a:pos x="540765783" y="490826089"/>
              </a:cxn>
            </a:cxnLst>
            <a:rect l="txL" t="txT" r="txR" b="txB"/>
            <a:pathLst>
              <a:path w="192" h="192">
                <a:moveTo>
                  <a:pt x="176" y="147"/>
                </a:moveTo>
                <a:cubicBezTo>
                  <a:pt x="186" y="142"/>
                  <a:pt x="192" y="132"/>
                  <a:pt x="192" y="120"/>
                </a:cubicBezTo>
                <a:cubicBezTo>
                  <a:pt x="192" y="108"/>
                  <a:pt x="186" y="98"/>
                  <a:pt x="176" y="92"/>
                </a:cubicBezTo>
                <a:cubicBezTo>
                  <a:pt x="176" y="92"/>
                  <a:pt x="176" y="92"/>
                  <a:pt x="176" y="91"/>
                </a:cubicBezTo>
                <a:cubicBezTo>
                  <a:pt x="176" y="48"/>
                  <a:pt x="176" y="48"/>
                  <a:pt x="176" y="48"/>
                </a:cubicBezTo>
                <a:cubicBezTo>
                  <a:pt x="176" y="47"/>
                  <a:pt x="176" y="47"/>
                  <a:pt x="176" y="46"/>
                </a:cubicBezTo>
                <a:cubicBezTo>
                  <a:pt x="166" y="23"/>
                  <a:pt x="135" y="0"/>
                  <a:pt x="96" y="0"/>
                </a:cubicBezTo>
                <a:cubicBezTo>
                  <a:pt x="57" y="0"/>
                  <a:pt x="27" y="23"/>
                  <a:pt x="17" y="46"/>
                </a:cubicBezTo>
                <a:cubicBezTo>
                  <a:pt x="17" y="46"/>
                  <a:pt x="17" y="46"/>
                  <a:pt x="17" y="46"/>
                </a:cubicBezTo>
                <a:cubicBezTo>
                  <a:pt x="17" y="46"/>
                  <a:pt x="17" y="47"/>
                  <a:pt x="16" y="47"/>
                </a:cubicBezTo>
                <a:cubicBezTo>
                  <a:pt x="16" y="47"/>
                  <a:pt x="16" y="47"/>
                  <a:pt x="16" y="48"/>
                </a:cubicBezTo>
                <a:cubicBezTo>
                  <a:pt x="16" y="48"/>
                  <a:pt x="16" y="48"/>
                  <a:pt x="16" y="48"/>
                </a:cubicBezTo>
                <a:cubicBezTo>
                  <a:pt x="16" y="91"/>
                  <a:pt x="16" y="91"/>
                  <a:pt x="16" y="91"/>
                </a:cubicBezTo>
                <a:cubicBezTo>
                  <a:pt x="16" y="92"/>
                  <a:pt x="16" y="92"/>
                  <a:pt x="16" y="92"/>
                </a:cubicBezTo>
                <a:cubicBezTo>
                  <a:pt x="7" y="98"/>
                  <a:pt x="0" y="108"/>
                  <a:pt x="0" y="120"/>
                </a:cubicBezTo>
                <a:cubicBezTo>
                  <a:pt x="0" y="138"/>
                  <a:pt x="14" y="152"/>
                  <a:pt x="32" y="152"/>
                </a:cubicBezTo>
                <a:cubicBezTo>
                  <a:pt x="33" y="152"/>
                  <a:pt x="33" y="152"/>
                  <a:pt x="33" y="152"/>
                </a:cubicBezTo>
                <a:cubicBezTo>
                  <a:pt x="35" y="157"/>
                  <a:pt x="39" y="160"/>
                  <a:pt x="44" y="160"/>
                </a:cubicBezTo>
                <a:cubicBezTo>
                  <a:pt x="51" y="160"/>
                  <a:pt x="56" y="154"/>
                  <a:pt x="56" y="148"/>
                </a:cubicBezTo>
                <a:cubicBezTo>
                  <a:pt x="56" y="92"/>
                  <a:pt x="56" y="92"/>
                  <a:pt x="56" y="92"/>
                </a:cubicBezTo>
                <a:cubicBezTo>
                  <a:pt x="56" y="85"/>
                  <a:pt x="51" y="80"/>
                  <a:pt x="44" y="80"/>
                </a:cubicBezTo>
                <a:cubicBezTo>
                  <a:pt x="39" y="80"/>
                  <a:pt x="35" y="83"/>
                  <a:pt x="33" y="88"/>
                </a:cubicBezTo>
                <a:cubicBezTo>
                  <a:pt x="32" y="88"/>
                  <a:pt x="32" y="88"/>
                  <a:pt x="32" y="88"/>
                </a:cubicBezTo>
                <a:cubicBezTo>
                  <a:pt x="29" y="88"/>
                  <a:pt x="27" y="88"/>
                  <a:pt x="24" y="89"/>
                </a:cubicBezTo>
                <a:cubicBezTo>
                  <a:pt x="24" y="49"/>
                  <a:pt x="24" y="49"/>
                  <a:pt x="24" y="49"/>
                </a:cubicBezTo>
                <a:cubicBezTo>
                  <a:pt x="28" y="40"/>
                  <a:pt x="36" y="31"/>
                  <a:pt x="46" y="24"/>
                </a:cubicBezTo>
                <a:cubicBezTo>
                  <a:pt x="52" y="31"/>
                  <a:pt x="52" y="31"/>
                  <a:pt x="52" y="31"/>
                </a:cubicBezTo>
                <a:cubicBezTo>
                  <a:pt x="54" y="32"/>
                  <a:pt x="56" y="32"/>
                  <a:pt x="57" y="31"/>
                </a:cubicBezTo>
                <a:cubicBezTo>
                  <a:pt x="57" y="31"/>
                  <a:pt x="69" y="24"/>
                  <a:pt x="96" y="24"/>
                </a:cubicBezTo>
                <a:cubicBezTo>
                  <a:pt x="123" y="24"/>
                  <a:pt x="135" y="31"/>
                  <a:pt x="135" y="31"/>
                </a:cubicBezTo>
                <a:cubicBezTo>
                  <a:pt x="136" y="32"/>
                  <a:pt x="136" y="32"/>
                  <a:pt x="137" y="32"/>
                </a:cubicBezTo>
                <a:cubicBezTo>
                  <a:pt x="138" y="32"/>
                  <a:pt x="139" y="31"/>
                  <a:pt x="140" y="31"/>
                </a:cubicBezTo>
                <a:cubicBezTo>
                  <a:pt x="147" y="24"/>
                  <a:pt x="147" y="24"/>
                  <a:pt x="147" y="24"/>
                </a:cubicBezTo>
                <a:cubicBezTo>
                  <a:pt x="157" y="31"/>
                  <a:pt x="164" y="40"/>
                  <a:pt x="168" y="49"/>
                </a:cubicBezTo>
                <a:cubicBezTo>
                  <a:pt x="168" y="89"/>
                  <a:pt x="168" y="89"/>
                  <a:pt x="168" y="89"/>
                </a:cubicBezTo>
                <a:cubicBezTo>
                  <a:pt x="166" y="88"/>
                  <a:pt x="163" y="88"/>
                  <a:pt x="160" y="88"/>
                </a:cubicBezTo>
                <a:cubicBezTo>
                  <a:pt x="159" y="88"/>
                  <a:pt x="159" y="88"/>
                  <a:pt x="159" y="88"/>
                </a:cubicBezTo>
                <a:cubicBezTo>
                  <a:pt x="158" y="83"/>
                  <a:pt x="153" y="80"/>
                  <a:pt x="148" y="80"/>
                </a:cubicBezTo>
                <a:cubicBezTo>
                  <a:pt x="142" y="80"/>
                  <a:pt x="136" y="85"/>
                  <a:pt x="136" y="92"/>
                </a:cubicBezTo>
                <a:cubicBezTo>
                  <a:pt x="136" y="148"/>
                  <a:pt x="136" y="148"/>
                  <a:pt x="136" y="148"/>
                </a:cubicBezTo>
                <a:cubicBezTo>
                  <a:pt x="136" y="154"/>
                  <a:pt x="142" y="160"/>
                  <a:pt x="148" y="160"/>
                </a:cubicBezTo>
                <a:cubicBezTo>
                  <a:pt x="153" y="160"/>
                  <a:pt x="158" y="157"/>
                  <a:pt x="159" y="152"/>
                </a:cubicBezTo>
                <a:cubicBezTo>
                  <a:pt x="160" y="152"/>
                  <a:pt x="160" y="152"/>
                  <a:pt x="160" y="152"/>
                </a:cubicBezTo>
                <a:cubicBezTo>
                  <a:pt x="163" y="152"/>
                  <a:pt x="166" y="151"/>
                  <a:pt x="169" y="151"/>
                </a:cubicBezTo>
                <a:cubicBezTo>
                  <a:pt x="175" y="162"/>
                  <a:pt x="175" y="162"/>
                  <a:pt x="175" y="162"/>
                </a:cubicBezTo>
                <a:cubicBezTo>
                  <a:pt x="143" y="174"/>
                  <a:pt x="143" y="174"/>
                  <a:pt x="143" y="174"/>
                </a:cubicBezTo>
                <a:cubicBezTo>
                  <a:pt x="142" y="173"/>
                  <a:pt x="142" y="172"/>
                  <a:pt x="141" y="171"/>
                </a:cubicBezTo>
                <a:cubicBezTo>
                  <a:pt x="138" y="169"/>
                  <a:pt x="135" y="168"/>
                  <a:pt x="132" y="168"/>
                </a:cubicBezTo>
                <a:cubicBezTo>
                  <a:pt x="116" y="168"/>
                  <a:pt x="116" y="168"/>
                  <a:pt x="116" y="168"/>
                </a:cubicBezTo>
                <a:cubicBezTo>
                  <a:pt x="110" y="168"/>
                  <a:pt x="104" y="173"/>
                  <a:pt x="104" y="180"/>
                </a:cubicBezTo>
                <a:cubicBezTo>
                  <a:pt x="104" y="186"/>
                  <a:pt x="110" y="192"/>
                  <a:pt x="116" y="192"/>
                </a:cubicBezTo>
                <a:cubicBezTo>
                  <a:pt x="132" y="192"/>
                  <a:pt x="132" y="192"/>
                  <a:pt x="132" y="192"/>
                </a:cubicBezTo>
                <a:cubicBezTo>
                  <a:pt x="138" y="192"/>
                  <a:pt x="142" y="188"/>
                  <a:pt x="144" y="183"/>
                </a:cubicBezTo>
                <a:cubicBezTo>
                  <a:pt x="182" y="167"/>
                  <a:pt x="182" y="167"/>
                  <a:pt x="182" y="167"/>
                </a:cubicBezTo>
                <a:cubicBezTo>
                  <a:pt x="183" y="167"/>
                  <a:pt x="184" y="166"/>
                  <a:pt x="184" y="165"/>
                </a:cubicBezTo>
                <a:cubicBezTo>
                  <a:pt x="184" y="164"/>
                  <a:pt x="184" y="163"/>
                  <a:pt x="184" y="162"/>
                </a:cubicBezTo>
                <a:lnTo>
                  <a:pt x="176" y="147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lIns="60222" tIns="30111" rIns="60222" bIns="30111"/>
          <a:lstStyle/>
          <a:p>
            <a:pPr lvl="0"/>
            <a:endParaRPr lang="zh-CN" altLang="en-US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2575667" y="2736894"/>
            <a:ext cx="2618502" cy="30777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服务器磁盘阵列配置</a:t>
            </a:r>
            <a:endParaRPr lang="en-US" altLang="zh-CN" sz="20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12" name="灯片编号占位符 2">
            <a:extLst>
              <a:ext uri="{FF2B5EF4-FFF2-40B4-BE49-F238E27FC236}">
                <a16:creationId xmlns:a16="http://schemas.microsoft.com/office/drawing/2014/main" id="{8F5B7099-02E6-4C7F-9B10-07ABE7EB5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24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190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507" name="圆角矩形 6"/>
          <p:cNvSpPr/>
          <p:nvPr/>
        </p:nvSpPr>
        <p:spPr>
          <a:xfrm>
            <a:off x="2882900" y="2576513"/>
            <a:ext cx="3376613" cy="1706562"/>
          </a:xfrm>
          <a:prstGeom prst="roundRect">
            <a:avLst>
              <a:gd name="adj" fmla="val 16667"/>
            </a:avLst>
          </a:prstGeom>
          <a:solidFill>
            <a:schemeClr val="bg1">
              <a:alpha val="70195"/>
            </a:scheme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cxnSp>
        <p:nvCxnSpPr>
          <p:cNvPr id="21508" name="直接连接符 8"/>
          <p:cNvCxnSpPr/>
          <p:nvPr/>
        </p:nvCxnSpPr>
        <p:spPr>
          <a:xfrm>
            <a:off x="363538" y="3429000"/>
            <a:ext cx="2519362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oval" w="med" len="med"/>
            <a:tailEnd type="none" w="med" len="med"/>
          </a:ln>
        </p:spPr>
      </p:cxnSp>
      <p:cxnSp>
        <p:nvCxnSpPr>
          <p:cNvPr id="21509" name="直接连接符 12"/>
          <p:cNvCxnSpPr/>
          <p:nvPr/>
        </p:nvCxnSpPr>
        <p:spPr>
          <a:xfrm>
            <a:off x="6259513" y="3429000"/>
            <a:ext cx="2519362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none" w="med" len="med"/>
            <a:tailEnd type="oval" w="med" len="med"/>
          </a:ln>
        </p:spPr>
      </p:cxnSp>
      <p:sp>
        <p:nvSpPr>
          <p:cNvPr id="21510" name="文本框 15"/>
          <p:cNvSpPr txBox="1"/>
          <p:nvPr/>
        </p:nvSpPr>
        <p:spPr>
          <a:xfrm>
            <a:off x="3726180" y="4411345"/>
            <a:ext cx="228441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会议纪要</a:t>
            </a:r>
          </a:p>
        </p:txBody>
      </p:sp>
      <p:pic>
        <p:nvPicPr>
          <p:cNvPr id="21512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438" y="3068638"/>
            <a:ext cx="2397125" cy="72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灯片编号占位符 2">
            <a:extLst>
              <a:ext uri="{FF2B5EF4-FFF2-40B4-BE49-F238E27FC236}">
                <a16:creationId xmlns:a16="http://schemas.microsoft.com/office/drawing/2014/main" id="{61E1CF69-23EE-4F7A-AC94-AD5324CC1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25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913"/>
            <a:ext cx="9144000" cy="311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7" name="文本框 20"/>
          <p:cNvSpPr txBox="1"/>
          <p:nvPr/>
        </p:nvSpPr>
        <p:spPr>
          <a:xfrm>
            <a:off x="3228340" y="135573"/>
            <a:ext cx="271145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会议纪要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92785" y="1277620"/>
            <a:ext cx="8021955" cy="3321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主题：确定处理数据、分工安排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时间：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11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25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号 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19:00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–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19:30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地点：五号楼讨论室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人员：小组全体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内容：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28600" indent="-228600">
              <a:lnSpc>
                <a:spcPct val="130000"/>
              </a:lnSpc>
              <a:spcBef>
                <a:spcPts val="600"/>
              </a:spcBef>
              <a:buAutoNum type="arabicPeriod"/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补充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CNN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模型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28600" indent="-228600">
              <a:lnSpc>
                <a:spcPct val="130000"/>
              </a:lnSpc>
              <a:spcBef>
                <a:spcPts val="600"/>
              </a:spcBef>
              <a:buAutoNum type="arabicPeriod"/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熟悉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RNN</a:t>
            </a:r>
            <a:endParaRPr sz="2000" dirty="0"/>
          </a:p>
        </p:txBody>
      </p:sp>
      <p:sp>
        <p:nvSpPr>
          <p:cNvPr id="7" name="灯片编号占位符 2">
            <a:extLst>
              <a:ext uri="{FF2B5EF4-FFF2-40B4-BE49-F238E27FC236}">
                <a16:creationId xmlns:a16="http://schemas.microsoft.com/office/drawing/2014/main" id="{368742D8-3F9A-40A6-BE47-8216A7529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26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913"/>
            <a:ext cx="9144000" cy="311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7" name="文本框 20"/>
          <p:cNvSpPr txBox="1"/>
          <p:nvPr/>
        </p:nvSpPr>
        <p:spPr>
          <a:xfrm>
            <a:off x="3228340" y="135573"/>
            <a:ext cx="271145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会议纪要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92785" y="1277620"/>
            <a:ext cx="8021955" cy="2361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主题：服务器系统重装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时间：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11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28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号 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18:00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–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21:00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地点：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1408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实验室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人员：李泽琛，王思成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内容：三台服务器重装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Ubuntu18.04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完成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灯片编号占位符 2">
            <a:extLst>
              <a:ext uri="{FF2B5EF4-FFF2-40B4-BE49-F238E27FC236}">
                <a16:creationId xmlns:a16="http://schemas.microsoft.com/office/drawing/2014/main" id="{513FB372-4450-4630-81AF-D6856A10E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27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212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27" name="六边形 8"/>
          <p:cNvSpPr/>
          <p:nvPr/>
        </p:nvSpPr>
        <p:spPr>
          <a:xfrm>
            <a:off x="3181350" y="1487488"/>
            <a:ext cx="2779713" cy="2397125"/>
          </a:xfrm>
          <a:prstGeom prst="hexagon">
            <a:avLst>
              <a:gd name="adj" fmla="val 24990"/>
              <a:gd name="vf" fmla="val 115470"/>
            </a:avLst>
          </a:prstGeom>
          <a:solidFill>
            <a:schemeClr val="bg1">
              <a:alpha val="45097"/>
            </a:scheme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6629" name="六边形 11"/>
          <p:cNvSpPr/>
          <p:nvPr/>
        </p:nvSpPr>
        <p:spPr>
          <a:xfrm>
            <a:off x="3300413" y="1589088"/>
            <a:ext cx="2543175" cy="2193925"/>
          </a:xfrm>
          <a:prstGeom prst="hexagon">
            <a:avLst>
              <a:gd name="adj" fmla="val 24981"/>
              <a:gd name="vf" fmla="val 115470"/>
            </a:avLst>
          </a:prstGeom>
          <a:noFill/>
          <a:ln w="12700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cxnSp>
        <p:nvCxnSpPr>
          <p:cNvPr id="26630" name="直接连接符 13"/>
          <p:cNvCxnSpPr/>
          <p:nvPr/>
        </p:nvCxnSpPr>
        <p:spPr>
          <a:xfrm>
            <a:off x="1189038" y="4286250"/>
            <a:ext cx="6651625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</p:cxnSp>
      <p:sp>
        <p:nvSpPr>
          <p:cNvPr id="26631" name="文本框 14"/>
          <p:cNvSpPr txBox="1"/>
          <p:nvPr/>
        </p:nvSpPr>
        <p:spPr>
          <a:xfrm>
            <a:off x="1311275" y="4410075"/>
            <a:ext cx="6529388" cy="11080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en-US" altLang="zh-CN" sz="6600" dirty="0">
                <a:solidFill>
                  <a:srgbClr val="FFFFFF"/>
                </a:solidFill>
                <a:latin typeface="Impact" panose="020B0806030902050204" pitchFamily="34" charset="0"/>
                <a:ea typeface="方正正中黑简体" pitchFamily="2" charset="-122"/>
              </a:rPr>
              <a:t>THANK YOU</a:t>
            </a:r>
            <a:endParaRPr lang="zh-CN" altLang="en-US" sz="6600" dirty="0">
              <a:solidFill>
                <a:srgbClr val="FFFFFF"/>
              </a:solidFill>
              <a:latin typeface="Impact" panose="020B0806030902050204" pitchFamily="34" charset="0"/>
              <a:ea typeface="方正正中黑简体" pitchFamily="2" charset="-122"/>
            </a:endParaRPr>
          </a:p>
        </p:txBody>
      </p:sp>
      <p:sp>
        <p:nvSpPr>
          <p:cNvPr id="8" name="灯片编号占位符 2">
            <a:extLst>
              <a:ext uri="{FF2B5EF4-FFF2-40B4-BE49-F238E27FC236}">
                <a16:creationId xmlns:a16="http://schemas.microsoft.com/office/drawing/2014/main" id="{AE335FD3-300B-432A-BE61-93361A683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28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9" name="圆角矩形 6"/>
          <p:cNvSpPr/>
          <p:nvPr/>
        </p:nvSpPr>
        <p:spPr>
          <a:xfrm>
            <a:off x="2882900" y="2576513"/>
            <a:ext cx="3376613" cy="1706562"/>
          </a:xfrm>
          <a:prstGeom prst="roundRect">
            <a:avLst>
              <a:gd name="adj" fmla="val 16667"/>
            </a:avLst>
          </a:prstGeom>
          <a:solidFill>
            <a:schemeClr val="bg1">
              <a:alpha val="70195"/>
            </a:scheme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cxnSp>
        <p:nvCxnSpPr>
          <p:cNvPr id="4100" name="直接连接符 8"/>
          <p:cNvCxnSpPr/>
          <p:nvPr/>
        </p:nvCxnSpPr>
        <p:spPr>
          <a:xfrm>
            <a:off x="363538" y="3429000"/>
            <a:ext cx="2519362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oval" w="med" len="med"/>
            <a:tailEnd type="none" w="med" len="med"/>
          </a:ln>
        </p:spPr>
      </p:cxnSp>
      <p:cxnSp>
        <p:nvCxnSpPr>
          <p:cNvPr id="4101" name="直接连接符 12"/>
          <p:cNvCxnSpPr/>
          <p:nvPr/>
        </p:nvCxnSpPr>
        <p:spPr>
          <a:xfrm>
            <a:off x="6259513" y="3429000"/>
            <a:ext cx="2519362" cy="0"/>
          </a:xfrm>
          <a:prstGeom prst="line">
            <a:avLst/>
          </a:prstGeom>
          <a:ln w="57150" cap="flat" cmpd="sng">
            <a:solidFill>
              <a:schemeClr val="bg1"/>
            </a:solidFill>
            <a:prstDash val="solid"/>
            <a:headEnd type="none" w="med" len="med"/>
            <a:tailEnd type="oval" w="med" len="med"/>
          </a:ln>
        </p:spPr>
      </p:cxnSp>
      <p:pic>
        <p:nvPicPr>
          <p:cNvPr id="4102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4875" y="3065463"/>
            <a:ext cx="2254250" cy="7254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03" name="文本框 15"/>
          <p:cNvSpPr txBox="1"/>
          <p:nvPr/>
        </p:nvSpPr>
        <p:spPr>
          <a:xfrm>
            <a:off x="3414395" y="4476750"/>
            <a:ext cx="2284413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本周工作总结</a:t>
            </a:r>
          </a:p>
        </p:txBody>
      </p:sp>
      <p:sp>
        <p:nvSpPr>
          <p:cNvPr id="9" name="灯片编号占位符 2">
            <a:extLst>
              <a:ext uri="{FF2B5EF4-FFF2-40B4-BE49-F238E27FC236}">
                <a16:creationId xmlns:a16="http://schemas.microsoft.com/office/drawing/2014/main" id="{B437196E-72F5-4C83-B21F-A4CF272F8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3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913"/>
            <a:ext cx="9144000" cy="311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7" name="文本框 20"/>
          <p:cNvSpPr txBox="1"/>
          <p:nvPr/>
        </p:nvSpPr>
        <p:spPr>
          <a:xfrm>
            <a:off x="3216275" y="135573"/>
            <a:ext cx="271145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本周工作总结</a:t>
            </a:r>
          </a:p>
        </p:txBody>
      </p:sp>
      <p:sp>
        <p:nvSpPr>
          <p:cNvPr id="11270" name="Oval 37"/>
          <p:cNvSpPr/>
          <p:nvPr/>
        </p:nvSpPr>
        <p:spPr>
          <a:xfrm>
            <a:off x="1135993" y="2427927"/>
            <a:ext cx="895350" cy="896937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11273" name="Oval 41"/>
          <p:cNvSpPr/>
          <p:nvPr/>
        </p:nvSpPr>
        <p:spPr>
          <a:xfrm>
            <a:off x="1135993" y="3881832"/>
            <a:ext cx="895350" cy="895350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pic>
        <p:nvPicPr>
          <p:cNvPr id="11279" name="组合 14"/>
          <p:cNvPicPr/>
          <p:nvPr/>
        </p:nvPicPr>
        <p:blipFill>
          <a:blip r:embed="rId3"/>
          <a:stretch>
            <a:fillRect/>
          </a:stretch>
        </p:blipFill>
        <p:spPr>
          <a:xfrm>
            <a:off x="3932238" y="4114800"/>
            <a:ext cx="341312" cy="3540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" name="文本框 27"/>
          <p:cNvSpPr txBox="1"/>
          <p:nvPr/>
        </p:nvSpPr>
        <p:spPr>
          <a:xfrm>
            <a:off x="657330" y="1170489"/>
            <a:ext cx="303503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28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本周工作总结</a:t>
            </a:r>
          </a:p>
        </p:txBody>
      </p:sp>
      <p:sp>
        <p:nvSpPr>
          <p:cNvPr id="30" name="TextBox 13"/>
          <p:cNvSpPr txBox="1"/>
          <p:nvPr/>
        </p:nvSpPr>
        <p:spPr>
          <a:xfrm>
            <a:off x="2575667" y="2736894"/>
            <a:ext cx="2245715" cy="30734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CNN</a:t>
            </a:r>
            <a:r>
              <a:rPr lang="zh-CN" altLang="en-US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模型补充</a:t>
            </a:r>
          </a:p>
        </p:txBody>
      </p:sp>
      <p:sp>
        <p:nvSpPr>
          <p:cNvPr id="31" name="TextBox 13"/>
          <p:cNvSpPr txBox="1"/>
          <p:nvPr/>
        </p:nvSpPr>
        <p:spPr>
          <a:xfrm>
            <a:off x="2575667" y="4175619"/>
            <a:ext cx="2439678" cy="30734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RNN</a:t>
            </a:r>
            <a:r>
              <a:rPr lang="zh-CN" altLang="en-US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模型</a:t>
            </a:r>
            <a:endParaRPr lang="en-US" altLang="zh-CN" sz="20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76045" y="2732405"/>
            <a:ext cx="4305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76045" y="4175760"/>
            <a:ext cx="4305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2" name="Oval 41">
            <a:extLst>
              <a:ext uri="{FF2B5EF4-FFF2-40B4-BE49-F238E27FC236}">
                <a16:creationId xmlns:a16="http://schemas.microsoft.com/office/drawing/2014/main" id="{D2E9D2E3-B62A-45B3-903C-4C4780C325D8}"/>
              </a:ext>
            </a:extLst>
          </p:cNvPr>
          <p:cNvSpPr/>
          <p:nvPr/>
        </p:nvSpPr>
        <p:spPr>
          <a:xfrm>
            <a:off x="1135993" y="5298622"/>
            <a:ext cx="895350" cy="895350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pic>
        <p:nvPicPr>
          <p:cNvPr id="13" name="组合 14">
            <a:extLst>
              <a:ext uri="{FF2B5EF4-FFF2-40B4-BE49-F238E27FC236}">
                <a16:creationId xmlns:a16="http://schemas.microsoft.com/office/drawing/2014/main" id="{A6CF28B7-252A-4468-ABBD-2D44155DA6E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32238" y="5531590"/>
            <a:ext cx="341312" cy="3540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E5BAD7-3B70-4255-A068-7182ACD47CA0}"/>
              </a:ext>
            </a:extLst>
          </p:cNvPr>
          <p:cNvSpPr txBox="1"/>
          <p:nvPr/>
        </p:nvSpPr>
        <p:spPr>
          <a:xfrm>
            <a:off x="2575667" y="5592409"/>
            <a:ext cx="2439678" cy="30734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20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服务器系统重装</a:t>
            </a:r>
            <a:endParaRPr lang="en-US" altLang="zh-CN" sz="2000" b="1" dirty="0">
              <a:solidFill>
                <a:srgbClr val="445469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D3F0B9E-5AEA-47AE-B919-59792DD67FAB}"/>
              </a:ext>
            </a:extLst>
          </p:cNvPr>
          <p:cNvSpPr txBox="1"/>
          <p:nvPr/>
        </p:nvSpPr>
        <p:spPr>
          <a:xfrm>
            <a:off x="1376045" y="5592550"/>
            <a:ext cx="4305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6" name="灯片编号占位符 2">
            <a:extLst>
              <a:ext uri="{FF2B5EF4-FFF2-40B4-BE49-F238E27FC236}">
                <a16:creationId xmlns:a16="http://schemas.microsoft.com/office/drawing/2014/main" id="{026D6638-FF12-44D6-9890-2B450938A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4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7413"/>
            <a:ext cx="4657725" cy="5140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19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7008"/>
            <a:ext cx="9144000" cy="311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文本框 20"/>
          <p:cNvSpPr txBox="1"/>
          <p:nvPr/>
        </p:nvSpPr>
        <p:spPr>
          <a:xfrm>
            <a:off x="3216275" y="144463"/>
            <a:ext cx="271145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</a:p>
        </p:txBody>
      </p:sp>
      <p:sp>
        <p:nvSpPr>
          <p:cNvPr id="9221" name="Right Arrow">
            <a:hlinkClick r:id="" action="ppaction://hlinkshowjump?jump=nextslide"/>
          </p:cNvPr>
          <p:cNvSpPr/>
          <p:nvPr/>
        </p:nvSpPr>
        <p:spPr>
          <a:xfrm>
            <a:off x="714375" y="5730875"/>
            <a:ext cx="171450" cy="171450"/>
          </a:xfrm>
          <a:custGeom>
            <a:avLst/>
            <a:gdLst>
              <a:gd name="txL" fmla="*/ 0 w 228600"/>
              <a:gd name="txT" fmla="*/ 0 h 228600"/>
              <a:gd name="txR" fmla="*/ 228600 w 228600"/>
              <a:gd name="txB" fmla="*/ 228600 h 228600"/>
            </a:gdLst>
            <a:ahLst/>
            <a:cxnLst>
              <a:cxn ang="0">
                <a:pos x="69788" y="38582"/>
              </a:cxn>
              <a:cxn ang="0">
                <a:pos x="72582" y="39932"/>
              </a:cxn>
              <a:cxn ang="0">
                <a:pos x="96190" y="64294"/>
              </a:cxn>
              <a:cxn ang="0">
                <a:pos x="72582" y="88655"/>
              </a:cxn>
              <a:cxn ang="0">
                <a:pos x="69694" y="89911"/>
              </a:cxn>
              <a:cxn ang="0">
                <a:pos x="66806" y="88655"/>
              </a:cxn>
              <a:cxn ang="0">
                <a:pos x="66806" y="83130"/>
              </a:cxn>
              <a:cxn ang="0">
                <a:pos x="81623" y="68312"/>
              </a:cxn>
              <a:cxn ang="0">
                <a:pos x="36166" y="68312"/>
              </a:cxn>
              <a:cxn ang="0">
                <a:pos x="33277" y="67056"/>
              </a:cxn>
              <a:cxn ang="0">
                <a:pos x="32147" y="64168"/>
              </a:cxn>
              <a:cxn ang="0">
                <a:pos x="33277" y="61406"/>
              </a:cxn>
              <a:cxn ang="0">
                <a:pos x="36166" y="60275"/>
              </a:cxn>
              <a:cxn ang="0">
                <a:pos x="81372" y="60275"/>
              </a:cxn>
              <a:cxn ang="0">
                <a:pos x="66806" y="45709"/>
              </a:cxn>
              <a:cxn ang="0">
                <a:pos x="66931" y="40058"/>
              </a:cxn>
              <a:cxn ang="0">
                <a:pos x="69788" y="38582"/>
              </a:cxn>
              <a:cxn ang="0">
                <a:pos x="64294" y="8036"/>
              </a:cxn>
              <a:cxn ang="0">
                <a:pos x="24487" y="24487"/>
              </a:cxn>
              <a:cxn ang="0">
                <a:pos x="8037" y="64294"/>
              </a:cxn>
              <a:cxn ang="0">
                <a:pos x="24487" y="104226"/>
              </a:cxn>
              <a:cxn ang="0">
                <a:pos x="64294" y="120802"/>
              </a:cxn>
              <a:cxn ang="0">
                <a:pos x="104101" y="104226"/>
              </a:cxn>
              <a:cxn ang="0">
                <a:pos x="120551" y="64294"/>
              </a:cxn>
              <a:cxn ang="0">
                <a:pos x="104101" y="24487"/>
              </a:cxn>
              <a:cxn ang="0">
                <a:pos x="64294" y="8036"/>
              </a:cxn>
              <a:cxn ang="0">
                <a:pos x="64294" y="0"/>
              </a:cxn>
              <a:cxn ang="0">
                <a:pos x="109752" y="18836"/>
              </a:cxn>
              <a:cxn ang="0">
                <a:pos x="128588" y="64294"/>
              </a:cxn>
              <a:cxn ang="0">
                <a:pos x="109752" y="109751"/>
              </a:cxn>
              <a:cxn ang="0">
                <a:pos x="64294" y="128588"/>
              </a:cxn>
              <a:cxn ang="0">
                <a:pos x="18836" y="109751"/>
              </a:cxn>
              <a:cxn ang="0">
                <a:pos x="0" y="64294"/>
              </a:cxn>
              <a:cxn ang="0">
                <a:pos x="18836" y="18836"/>
              </a:cxn>
              <a:cxn ang="0">
                <a:pos x="64294" y="0"/>
              </a:cxn>
            </a:cxnLst>
            <a:rect l="txL" t="txT" r="txR" b="txB"/>
            <a:pathLst>
              <a:path w="228600" h="228600">
                <a:moveTo>
                  <a:pt x="124067" y="68591"/>
                </a:moveTo>
                <a:cubicBezTo>
                  <a:pt x="125741" y="68554"/>
                  <a:pt x="127397" y="69354"/>
                  <a:pt x="129034" y="70991"/>
                </a:cubicBezTo>
                <a:lnTo>
                  <a:pt x="171004" y="114300"/>
                </a:lnTo>
                <a:lnTo>
                  <a:pt x="129034" y="157609"/>
                </a:lnTo>
                <a:cubicBezTo>
                  <a:pt x="127546" y="159097"/>
                  <a:pt x="125834" y="159841"/>
                  <a:pt x="123900" y="159841"/>
                </a:cubicBezTo>
                <a:cubicBezTo>
                  <a:pt x="121965" y="159841"/>
                  <a:pt x="120253" y="159097"/>
                  <a:pt x="118765" y="157609"/>
                </a:cubicBezTo>
                <a:cubicBezTo>
                  <a:pt x="115491" y="154334"/>
                  <a:pt x="115491" y="151060"/>
                  <a:pt x="118765" y="147786"/>
                </a:cubicBezTo>
                <a:lnTo>
                  <a:pt x="145108" y="121443"/>
                </a:lnTo>
                <a:lnTo>
                  <a:pt x="64294" y="121443"/>
                </a:lnTo>
                <a:cubicBezTo>
                  <a:pt x="62210" y="121443"/>
                  <a:pt x="60499" y="120699"/>
                  <a:pt x="59159" y="119211"/>
                </a:cubicBezTo>
                <a:cubicBezTo>
                  <a:pt x="57820" y="117723"/>
                  <a:pt x="57150" y="116011"/>
                  <a:pt x="57150" y="114076"/>
                </a:cubicBezTo>
                <a:cubicBezTo>
                  <a:pt x="57150" y="112142"/>
                  <a:pt x="57820" y="110505"/>
                  <a:pt x="59159" y="109165"/>
                </a:cubicBezTo>
                <a:cubicBezTo>
                  <a:pt x="60499" y="107826"/>
                  <a:pt x="62210" y="107156"/>
                  <a:pt x="64294" y="107156"/>
                </a:cubicBezTo>
                <a:lnTo>
                  <a:pt x="144661" y="107156"/>
                </a:lnTo>
                <a:lnTo>
                  <a:pt x="118765" y="81260"/>
                </a:lnTo>
                <a:cubicBezTo>
                  <a:pt x="115491" y="77986"/>
                  <a:pt x="115565" y="74637"/>
                  <a:pt x="118988" y="71214"/>
                </a:cubicBezTo>
                <a:cubicBezTo>
                  <a:pt x="120700" y="69502"/>
                  <a:pt x="122393" y="68628"/>
                  <a:pt x="124067" y="68591"/>
                </a:cubicBezTo>
                <a:close/>
                <a:moveTo>
                  <a:pt x="114300" y="14287"/>
                </a:moveTo>
                <a:cubicBezTo>
                  <a:pt x="86618" y="14287"/>
                  <a:pt x="63029" y="24035"/>
                  <a:pt x="43532" y="43532"/>
                </a:cubicBezTo>
                <a:cubicBezTo>
                  <a:pt x="24036" y="63028"/>
                  <a:pt x="14288" y="86618"/>
                  <a:pt x="14288" y="114300"/>
                </a:cubicBezTo>
                <a:cubicBezTo>
                  <a:pt x="14288" y="141982"/>
                  <a:pt x="24036" y="165645"/>
                  <a:pt x="43532" y="185291"/>
                </a:cubicBezTo>
                <a:cubicBezTo>
                  <a:pt x="63029" y="204936"/>
                  <a:pt x="86618" y="214759"/>
                  <a:pt x="114300" y="214759"/>
                </a:cubicBezTo>
                <a:cubicBezTo>
                  <a:pt x="141982" y="214759"/>
                  <a:pt x="165571" y="204936"/>
                  <a:pt x="185068" y="185291"/>
                </a:cubicBezTo>
                <a:cubicBezTo>
                  <a:pt x="204564" y="165645"/>
                  <a:pt x="214313" y="141982"/>
                  <a:pt x="214313" y="114300"/>
                </a:cubicBezTo>
                <a:cubicBezTo>
                  <a:pt x="214313" y="86618"/>
                  <a:pt x="204564" y="63028"/>
                  <a:pt x="185068" y="43532"/>
                </a:cubicBezTo>
                <a:cubicBezTo>
                  <a:pt x="165571" y="24035"/>
                  <a:pt x="141982" y="14287"/>
                  <a:pt x="114300" y="14287"/>
                </a:cubicBezTo>
                <a:close/>
                <a:moveTo>
                  <a:pt x="114300" y="0"/>
                </a:moveTo>
                <a:cubicBezTo>
                  <a:pt x="145852" y="0"/>
                  <a:pt x="172790" y="11162"/>
                  <a:pt x="195114" y="33486"/>
                </a:cubicBezTo>
                <a:cubicBezTo>
                  <a:pt x="217438" y="55810"/>
                  <a:pt x="228600" y="82748"/>
                  <a:pt x="228600" y="114300"/>
                </a:cubicBezTo>
                <a:cubicBezTo>
                  <a:pt x="228600" y="145851"/>
                  <a:pt x="217438" y="172789"/>
                  <a:pt x="195114" y="195113"/>
                </a:cubicBezTo>
                <a:cubicBezTo>
                  <a:pt x="172790" y="217438"/>
                  <a:pt x="145852" y="228600"/>
                  <a:pt x="114300" y="228600"/>
                </a:cubicBezTo>
                <a:cubicBezTo>
                  <a:pt x="82749" y="228600"/>
                  <a:pt x="55811" y="217438"/>
                  <a:pt x="33486" y="195113"/>
                </a:cubicBezTo>
                <a:cubicBezTo>
                  <a:pt x="11162" y="172789"/>
                  <a:pt x="0" y="145851"/>
                  <a:pt x="0" y="114300"/>
                </a:cubicBezTo>
                <a:cubicBezTo>
                  <a:pt x="0" y="82748"/>
                  <a:pt x="11162" y="55810"/>
                  <a:pt x="33486" y="33486"/>
                </a:cubicBezTo>
                <a:cubicBezTo>
                  <a:pt x="55811" y="11162"/>
                  <a:pt x="82749" y="0"/>
                  <a:pt x="114300" y="0"/>
                </a:cubicBezTo>
                <a:close/>
              </a:path>
            </a:pathLst>
          </a:custGeom>
          <a:solidFill>
            <a:srgbClr val="7F7F7F"/>
          </a:solidFill>
          <a:ln w="9525">
            <a:noFill/>
          </a:ln>
        </p:spPr>
        <p:txBody>
          <a:bodyPr lIns="68580" tIns="34290" rIns="68580" bIns="34290"/>
          <a:lstStyle/>
          <a:p>
            <a:pPr lvl="0"/>
            <a:endParaRPr lang="zh-CN" altLang="en-US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9222" name="Left Arrow">
            <a:hlinkClick r:id="" action="ppaction://hlinkshowjump?jump=previousslide"/>
          </p:cNvPr>
          <p:cNvSpPr/>
          <p:nvPr/>
        </p:nvSpPr>
        <p:spPr>
          <a:xfrm>
            <a:off x="457200" y="5730875"/>
            <a:ext cx="171450" cy="171450"/>
          </a:xfrm>
          <a:custGeom>
            <a:avLst/>
            <a:gdLst>
              <a:gd name="txL" fmla="*/ 0 w 228600"/>
              <a:gd name="txT" fmla="*/ 0 h 228600"/>
              <a:gd name="txR" fmla="*/ 228600 w 228600"/>
              <a:gd name="txB" fmla="*/ 228600 h 228600"/>
            </a:gdLst>
            <a:ahLst/>
            <a:cxnLst>
              <a:cxn ang="0">
                <a:pos x="58800" y="38582"/>
              </a:cxn>
              <a:cxn ang="0">
                <a:pos x="61657" y="40058"/>
              </a:cxn>
              <a:cxn ang="0">
                <a:pos x="61782" y="45709"/>
              </a:cxn>
              <a:cxn ang="0">
                <a:pos x="47215" y="60275"/>
              </a:cxn>
              <a:cxn ang="0">
                <a:pos x="92422" y="60275"/>
              </a:cxn>
              <a:cxn ang="0">
                <a:pos x="95311" y="61406"/>
              </a:cxn>
              <a:cxn ang="0">
                <a:pos x="96441" y="64168"/>
              </a:cxn>
              <a:cxn ang="0">
                <a:pos x="95311" y="67056"/>
              </a:cxn>
              <a:cxn ang="0">
                <a:pos x="92422" y="68312"/>
              </a:cxn>
              <a:cxn ang="0">
                <a:pos x="46965" y="68312"/>
              </a:cxn>
              <a:cxn ang="0">
                <a:pos x="61782" y="83130"/>
              </a:cxn>
              <a:cxn ang="0">
                <a:pos x="61782" y="88655"/>
              </a:cxn>
              <a:cxn ang="0">
                <a:pos x="58895" y="89911"/>
              </a:cxn>
              <a:cxn ang="0">
                <a:pos x="56006" y="88655"/>
              </a:cxn>
              <a:cxn ang="0">
                <a:pos x="32399" y="64294"/>
              </a:cxn>
              <a:cxn ang="0">
                <a:pos x="56006" y="39932"/>
              </a:cxn>
              <a:cxn ang="0">
                <a:pos x="58800" y="38582"/>
              </a:cxn>
              <a:cxn ang="0">
                <a:pos x="64294" y="8036"/>
              </a:cxn>
              <a:cxn ang="0">
                <a:pos x="24487" y="24487"/>
              </a:cxn>
              <a:cxn ang="0">
                <a:pos x="8037" y="64294"/>
              </a:cxn>
              <a:cxn ang="0">
                <a:pos x="24487" y="104226"/>
              </a:cxn>
              <a:cxn ang="0">
                <a:pos x="64294" y="120802"/>
              </a:cxn>
              <a:cxn ang="0">
                <a:pos x="104101" y="104226"/>
              </a:cxn>
              <a:cxn ang="0">
                <a:pos x="120551" y="64294"/>
              </a:cxn>
              <a:cxn ang="0">
                <a:pos x="104101" y="24487"/>
              </a:cxn>
              <a:cxn ang="0">
                <a:pos x="64294" y="8036"/>
              </a:cxn>
              <a:cxn ang="0">
                <a:pos x="64294" y="0"/>
              </a:cxn>
              <a:cxn ang="0">
                <a:pos x="109752" y="18836"/>
              </a:cxn>
              <a:cxn ang="0">
                <a:pos x="128588" y="64294"/>
              </a:cxn>
              <a:cxn ang="0">
                <a:pos x="109752" y="109751"/>
              </a:cxn>
              <a:cxn ang="0">
                <a:pos x="64294" y="128588"/>
              </a:cxn>
              <a:cxn ang="0">
                <a:pos x="18836" y="109751"/>
              </a:cxn>
              <a:cxn ang="0">
                <a:pos x="0" y="64294"/>
              </a:cxn>
              <a:cxn ang="0">
                <a:pos x="18836" y="18836"/>
              </a:cxn>
              <a:cxn ang="0">
                <a:pos x="64294" y="0"/>
              </a:cxn>
            </a:cxnLst>
            <a:rect l="txL" t="txT" r="txR" b="txB"/>
            <a:pathLst>
              <a:path w="228600" h="228600">
                <a:moveTo>
                  <a:pt x="104533" y="68591"/>
                </a:moveTo>
                <a:cubicBezTo>
                  <a:pt x="106208" y="68628"/>
                  <a:pt x="107901" y="69502"/>
                  <a:pt x="109612" y="71214"/>
                </a:cubicBezTo>
                <a:cubicBezTo>
                  <a:pt x="113035" y="74637"/>
                  <a:pt x="113110" y="77986"/>
                  <a:pt x="109835" y="81260"/>
                </a:cubicBezTo>
                <a:lnTo>
                  <a:pt x="83939" y="107156"/>
                </a:lnTo>
                <a:lnTo>
                  <a:pt x="164306" y="107156"/>
                </a:lnTo>
                <a:cubicBezTo>
                  <a:pt x="166390" y="107156"/>
                  <a:pt x="168102" y="107826"/>
                  <a:pt x="169441" y="109165"/>
                </a:cubicBezTo>
                <a:cubicBezTo>
                  <a:pt x="170781" y="110505"/>
                  <a:pt x="171450" y="112142"/>
                  <a:pt x="171450" y="114076"/>
                </a:cubicBezTo>
                <a:cubicBezTo>
                  <a:pt x="171450" y="116011"/>
                  <a:pt x="170781" y="117723"/>
                  <a:pt x="169441" y="119211"/>
                </a:cubicBezTo>
                <a:cubicBezTo>
                  <a:pt x="168102" y="120699"/>
                  <a:pt x="166390" y="121443"/>
                  <a:pt x="164306" y="121443"/>
                </a:cubicBezTo>
                <a:lnTo>
                  <a:pt x="83493" y="121443"/>
                </a:lnTo>
                <a:lnTo>
                  <a:pt x="109835" y="147786"/>
                </a:lnTo>
                <a:cubicBezTo>
                  <a:pt x="113110" y="151060"/>
                  <a:pt x="113110" y="154334"/>
                  <a:pt x="109835" y="157609"/>
                </a:cubicBezTo>
                <a:cubicBezTo>
                  <a:pt x="108347" y="159097"/>
                  <a:pt x="106636" y="159841"/>
                  <a:pt x="104701" y="159841"/>
                </a:cubicBezTo>
                <a:cubicBezTo>
                  <a:pt x="102766" y="159841"/>
                  <a:pt x="101055" y="159097"/>
                  <a:pt x="99566" y="157609"/>
                </a:cubicBezTo>
                <a:lnTo>
                  <a:pt x="57597" y="114300"/>
                </a:lnTo>
                <a:lnTo>
                  <a:pt x="99566" y="70991"/>
                </a:lnTo>
                <a:cubicBezTo>
                  <a:pt x="101203" y="69354"/>
                  <a:pt x="102859" y="68554"/>
                  <a:pt x="104533" y="68591"/>
                </a:cubicBezTo>
                <a:close/>
                <a:moveTo>
                  <a:pt x="114300" y="14287"/>
                </a:moveTo>
                <a:cubicBezTo>
                  <a:pt x="86618" y="14287"/>
                  <a:pt x="63029" y="24035"/>
                  <a:pt x="43532" y="43532"/>
                </a:cubicBezTo>
                <a:cubicBezTo>
                  <a:pt x="24036" y="63028"/>
                  <a:pt x="14288" y="86618"/>
                  <a:pt x="14288" y="114300"/>
                </a:cubicBezTo>
                <a:cubicBezTo>
                  <a:pt x="14288" y="141982"/>
                  <a:pt x="24036" y="165645"/>
                  <a:pt x="43532" y="185291"/>
                </a:cubicBezTo>
                <a:cubicBezTo>
                  <a:pt x="63029" y="204936"/>
                  <a:pt x="86618" y="214759"/>
                  <a:pt x="114300" y="214759"/>
                </a:cubicBezTo>
                <a:cubicBezTo>
                  <a:pt x="141982" y="214759"/>
                  <a:pt x="165572" y="204936"/>
                  <a:pt x="185068" y="185291"/>
                </a:cubicBezTo>
                <a:cubicBezTo>
                  <a:pt x="204564" y="165645"/>
                  <a:pt x="214313" y="141982"/>
                  <a:pt x="214313" y="114300"/>
                </a:cubicBezTo>
                <a:cubicBezTo>
                  <a:pt x="214313" y="86618"/>
                  <a:pt x="204564" y="63028"/>
                  <a:pt x="185068" y="43532"/>
                </a:cubicBezTo>
                <a:cubicBezTo>
                  <a:pt x="165572" y="24035"/>
                  <a:pt x="141982" y="14287"/>
                  <a:pt x="114300" y="14287"/>
                </a:cubicBezTo>
                <a:close/>
                <a:moveTo>
                  <a:pt x="114300" y="0"/>
                </a:moveTo>
                <a:cubicBezTo>
                  <a:pt x="145852" y="0"/>
                  <a:pt x="172790" y="11162"/>
                  <a:pt x="195114" y="33486"/>
                </a:cubicBezTo>
                <a:cubicBezTo>
                  <a:pt x="217438" y="55810"/>
                  <a:pt x="228600" y="82748"/>
                  <a:pt x="228600" y="114300"/>
                </a:cubicBezTo>
                <a:cubicBezTo>
                  <a:pt x="228600" y="145851"/>
                  <a:pt x="217438" y="172789"/>
                  <a:pt x="195114" y="195113"/>
                </a:cubicBezTo>
                <a:cubicBezTo>
                  <a:pt x="172790" y="217438"/>
                  <a:pt x="145852" y="228600"/>
                  <a:pt x="114300" y="228600"/>
                </a:cubicBezTo>
                <a:cubicBezTo>
                  <a:pt x="82749" y="228600"/>
                  <a:pt x="55811" y="217438"/>
                  <a:pt x="33487" y="195113"/>
                </a:cubicBezTo>
                <a:cubicBezTo>
                  <a:pt x="11162" y="172789"/>
                  <a:pt x="0" y="145851"/>
                  <a:pt x="0" y="114300"/>
                </a:cubicBezTo>
                <a:cubicBezTo>
                  <a:pt x="0" y="82748"/>
                  <a:pt x="11162" y="55810"/>
                  <a:pt x="33487" y="33486"/>
                </a:cubicBezTo>
                <a:cubicBezTo>
                  <a:pt x="55811" y="11162"/>
                  <a:pt x="82749" y="0"/>
                  <a:pt x="114300" y="0"/>
                </a:cubicBezTo>
                <a:close/>
              </a:path>
            </a:pathLst>
          </a:custGeom>
          <a:solidFill>
            <a:srgbClr val="7F7F7F"/>
          </a:solidFill>
          <a:ln w="9525">
            <a:noFill/>
          </a:ln>
        </p:spPr>
        <p:txBody>
          <a:bodyPr lIns="68580" tIns="34290" rIns="68580" bIns="34290"/>
          <a:lstStyle/>
          <a:p>
            <a:pPr lvl="0"/>
            <a:endParaRPr lang="zh-CN" altLang="en-US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9231" name="TextBox 13"/>
          <p:cNvSpPr txBox="1"/>
          <p:nvPr/>
        </p:nvSpPr>
        <p:spPr>
          <a:xfrm>
            <a:off x="457200" y="3070998"/>
            <a:ext cx="2588538" cy="73850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</p:txBody>
      </p:sp>
      <p:sp>
        <p:nvSpPr>
          <p:cNvPr id="9233" name="TextBox 13"/>
          <p:cNvSpPr txBox="1"/>
          <p:nvPr/>
        </p:nvSpPr>
        <p:spPr>
          <a:xfrm>
            <a:off x="6391491" y="2059890"/>
            <a:ext cx="2397507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LeNet</a:t>
            </a:r>
            <a:r>
              <a:rPr lang="en-US" altLang="zh-CN" sz="16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-5</a:t>
            </a:r>
          </a:p>
        </p:txBody>
      </p:sp>
      <p:sp>
        <p:nvSpPr>
          <p:cNvPr id="9235" name="TextBox 13"/>
          <p:cNvSpPr txBox="1"/>
          <p:nvPr/>
        </p:nvSpPr>
        <p:spPr>
          <a:xfrm>
            <a:off x="6391492" y="3317220"/>
            <a:ext cx="2397506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sz="16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AlexNet</a:t>
            </a:r>
          </a:p>
        </p:txBody>
      </p:sp>
      <p:sp>
        <p:nvSpPr>
          <p:cNvPr id="9237" name="TextBox 13"/>
          <p:cNvSpPr txBox="1"/>
          <p:nvPr/>
        </p:nvSpPr>
        <p:spPr>
          <a:xfrm>
            <a:off x="6391491" y="4546557"/>
            <a:ext cx="2397507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ResNet</a:t>
            </a:r>
          </a:p>
        </p:txBody>
      </p:sp>
      <p:sp>
        <p:nvSpPr>
          <p:cNvPr id="26" name="Oval 19"/>
          <p:cNvSpPr/>
          <p:nvPr/>
        </p:nvSpPr>
        <p:spPr>
          <a:xfrm>
            <a:off x="5111750" y="4370345"/>
            <a:ext cx="533400" cy="536575"/>
          </a:xfrm>
          <a:prstGeom prst="ellipse">
            <a:avLst/>
          </a:prstGeom>
          <a:solidFill>
            <a:srgbClr val="1E9C8C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88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8" name="Oval 16"/>
          <p:cNvSpPr/>
          <p:nvPr/>
        </p:nvSpPr>
        <p:spPr>
          <a:xfrm>
            <a:off x="5111750" y="3177053"/>
            <a:ext cx="533400" cy="536575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88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Oval 10"/>
          <p:cNvSpPr/>
          <p:nvPr/>
        </p:nvSpPr>
        <p:spPr>
          <a:xfrm>
            <a:off x="5111750" y="1983761"/>
            <a:ext cx="533400" cy="536575"/>
          </a:xfrm>
          <a:prstGeom prst="ellipse">
            <a:avLst/>
          </a:prstGeom>
          <a:solidFill>
            <a:srgbClr val="1E9C8C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88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33266" y="1950016"/>
            <a:ext cx="51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148124" y="3165991"/>
            <a:ext cx="51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137366" y="4354419"/>
            <a:ext cx="51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Oval 16"/>
          <p:cNvSpPr/>
          <p:nvPr/>
        </p:nvSpPr>
        <p:spPr>
          <a:xfrm>
            <a:off x="5111750" y="5473006"/>
            <a:ext cx="533400" cy="536575"/>
          </a:xfrm>
          <a:prstGeom prst="ellipse">
            <a:avLst/>
          </a:prstGeom>
          <a:solidFill>
            <a:srgbClr val="69C293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88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148124" y="5448905"/>
            <a:ext cx="51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13"/>
          <p:cNvSpPr txBox="1"/>
          <p:nvPr/>
        </p:nvSpPr>
        <p:spPr>
          <a:xfrm>
            <a:off x="6391490" y="5580798"/>
            <a:ext cx="2268416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VGG</a:t>
            </a:r>
          </a:p>
        </p:txBody>
      </p:sp>
      <p:sp>
        <p:nvSpPr>
          <p:cNvPr id="20" name="灯片编号占位符 2">
            <a:extLst>
              <a:ext uri="{FF2B5EF4-FFF2-40B4-BE49-F238E27FC236}">
                <a16:creationId xmlns:a16="http://schemas.microsoft.com/office/drawing/2014/main" id="{0EB46AEC-3BBD-4563-8C65-DB48C3BBC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5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2182495" y="569595"/>
            <a:ext cx="4620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LeNet-5</a:t>
            </a: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3804" y="493138"/>
            <a:ext cx="598199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A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64565" y="1411605"/>
            <a:ext cx="75196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LeNet诞生于1994年，由深度学习三巨头之一的Yan LeCun提出。</a:t>
            </a:r>
          </a:p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LeNet主要用来进行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手写字符的识别与分类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，准确率达到了98%，并在美国的银行中投入了使用，被用于读取北美约10%的支票。LeNet奠定了现代卷积神经网络的基础。</a:t>
            </a:r>
          </a:p>
        </p:txBody>
      </p:sp>
      <p:pic>
        <p:nvPicPr>
          <p:cNvPr id="6" name="图片 5" descr="屏幕快照 2019-11-26 下午2.09.11"/>
          <p:cNvPicPr>
            <a:picLocks noChangeAspect="1"/>
          </p:cNvPicPr>
          <p:nvPr/>
        </p:nvPicPr>
        <p:blipFill>
          <a:blip r:embed="rId4"/>
          <a:srcRect l="3029" r="4322"/>
          <a:stretch>
            <a:fillRect/>
          </a:stretch>
        </p:blipFill>
        <p:spPr>
          <a:xfrm>
            <a:off x="525145" y="2689860"/>
            <a:ext cx="8398510" cy="33204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39750" y="6136640"/>
            <a:ext cx="72497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solidFill>
                  <a:schemeClr val="bg1"/>
                </a:solidFill>
              </a:rPr>
              <a:t>LeNet</a:t>
            </a:r>
            <a:r>
              <a:rPr lang="en-US" altLang="zh-CN" sz="1400">
                <a:solidFill>
                  <a:schemeClr val="bg1"/>
                </a:solidFill>
              </a:rPr>
              <a:t>-5</a:t>
            </a:r>
            <a:r>
              <a:rPr lang="zh-CN" altLang="en-US" sz="1400" b="1">
                <a:solidFill>
                  <a:schemeClr val="bg1"/>
                </a:solidFill>
              </a:rPr>
              <a:t>结构图，图片来源</a:t>
            </a:r>
            <a:r>
              <a:rPr lang="zh-CN" altLang="en-US" sz="1400" u="sng">
                <a:solidFill>
                  <a:schemeClr val="bg1"/>
                </a:solidFill>
              </a:rPr>
              <a:t>http://yann.lecun.com/exdb/publis/pdf/lecun-01a.pdf</a:t>
            </a:r>
          </a:p>
        </p:txBody>
      </p:sp>
      <p:sp>
        <p:nvSpPr>
          <p:cNvPr id="11" name="灯片编号占位符 2">
            <a:extLst>
              <a:ext uri="{FF2B5EF4-FFF2-40B4-BE49-F238E27FC236}">
                <a16:creationId xmlns:a16="http://schemas.microsoft.com/office/drawing/2014/main" id="{30CCC5D8-4ED7-4636-AF09-AFF37426D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6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2182495" y="569595"/>
            <a:ext cx="4620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LeNet-5</a:t>
            </a: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3804" y="493138"/>
            <a:ext cx="598199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A</a:t>
            </a:r>
          </a:p>
        </p:txBody>
      </p:sp>
      <p:pic>
        <p:nvPicPr>
          <p:cNvPr id="3" name="图片 2" descr="屏幕快照 2019-11-26 下午2.18.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35" y="-36830"/>
            <a:ext cx="9234170" cy="6894195"/>
          </a:xfrm>
          <a:prstGeom prst="rect">
            <a:avLst/>
          </a:prstGeom>
        </p:spPr>
      </p:pic>
      <p:sp>
        <p:nvSpPr>
          <p:cNvPr id="7" name="灯片编号占位符 2">
            <a:extLst>
              <a:ext uri="{FF2B5EF4-FFF2-40B4-BE49-F238E27FC236}">
                <a16:creationId xmlns:a16="http://schemas.microsoft.com/office/drawing/2014/main" id="{4BF40AE7-76EE-4E96-987D-44193AA52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7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2017881" y="585508"/>
            <a:ext cx="588278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sz="2800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AlexNet</a:t>
            </a: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B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77825" y="1410970"/>
            <a:ext cx="83318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</a:rPr>
              <a:t>	AlexNet由Hinton的学生Alex Krizhevsky于2012年提出，并在当年取得了Imagenet比赛冠军。</a:t>
            </a:r>
          </a:p>
        </p:txBody>
      </p:sp>
      <p:pic>
        <p:nvPicPr>
          <p:cNvPr id="3" name="图片 2" descr="屏幕快照 2019-11-26 下午2.36.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015" y="2194560"/>
            <a:ext cx="8903335" cy="39624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01650" y="6325870"/>
            <a:ext cx="72497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bg1"/>
                </a:solidFill>
              </a:rPr>
              <a:t>AlexNet</a:t>
            </a:r>
            <a:r>
              <a:rPr lang="zh-CN" altLang="en-US" sz="1400" b="1">
                <a:solidFill>
                  <a:schemeClr val="bg1"/>
                </a:solidFill>
              </a:rPr>
              <a:t>结构图，图片来源</a:t>
            </a:r>
            <a:r>
              <a:rPr lang="zh-CN" altLang="en-US" sz="1400" u="sng">
                <a:solidFill>
                  <a:schemeClr val="bg1"/>
                </a:solidFill>
              </a:rPr>
              <a:t>https://www.jianshu.com/p/00a53eb5f4b3</a:t>
            </a:r>
          </a:p>
        </p:txBody>
      </p:sp>
      <p:sp>
        <p:nvSpPr>
          <p:cNvPr id="10" name="灯片编号占位符 2">
            <a:extLst>
              <a:ext uri="{FF2B5EF4-FFF2-40B4-BE49-F238E27FC236}">
                <a16:creationId xmlns:a16="http://schemas.microsoft.com/office/drawing/2014/main" id="{B7C5E23C-EAF6-45BA-9EF8-68A6BD609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8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  <a14:imgEffect>
                      <a14:colorTemperature colorTemp="6065"/>
                    </a14:imgEffect>
                    <a14:imgEffect>
                      <a14:saturation sat="90000"/>
                    </a14:imgEffect>
                    <a14:imgEffect>
                      <a14:sharpenSoften amoun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35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1630605" y="569288"/>
            <a:ext cx="588278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1225" eaLnBrk="1" hangingPunct="1">
              <a:spcBef>
                <a:spcPct val="20000"/>
              </a:spcBef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ResNet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58850" y="1554480"/>
            <a:ext cx="779081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anose="05000000000000000000" charset="0"/>
            </a:pPr>
            <a:r>
              <a:rPr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</a:rPr>
              <a:t>ResNet（残差神经网络）由微软研究院的何凯明等4名华人于2015年提出，成功训练了152层超级深的卷积神经网络，效果非常突出，而且容易结合到其他网络结构中。</a:t>
            </a:r>
          </a:p>
        </p:txBody>
      </p:sp>
      <p:sp>
        <p:nvSpPr>
          <p:cNvPr id="8" name="Oval 37"/>
          <p:cNvSpPr/>
          <p:nvPr/>
        </p:nvSpPr>
        <p:spPr>
          <a:xfrm>
            <a:off x="615293" y="398650"/>
            <a:ext cx="895350" cy="896937"/>
          </a:xfrm>
          <a:prstGeom prst="ellipse">
            <a:avLst/>
          </a:prstGeom>
          <a:solidFill>
            <a:srgbClr val="69C293">
              <a:alpha val="39000"/>
            </a:srgb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en-US" altLang="zh-CN" sz="3200" dirty="0">
              <a:solidFill>
                <a:srgbClr val="FFFFFF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7774" y="503933"/>
            <a:ext cx="598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503050405090304" pitchFamily="18" charset="0"/>
              </a:rPr>
              <a:t>C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503050405090304" pitchFamily="18" charset="0"/>
            </a:endParaRPr>
          </a:p>
        </p:txBody>
      </p:sp>
      <p:pic>
        <p:nvPicPr>
          <p:cNvPr id="4" name="图片 3" descr="屏幕快照 2019-11-26 下午2.54.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915" y="3151505"/>
            <a:ext cx="7709535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16915" y="5971540"/>
            <a:ext cx="72497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solidFill>
                  <a:schemeClr val="bg1"/>
                </a:solidFill>
              </a:rPr>
              <a:t>常规CNN网络后期层数增加带来的分类准确率的降低，图片来源</a:t>
            </a:r>
            <a:r>
              <a:rPr lang="zh-CN" altLang="en-US" sz="1400" u="sng">
                <a:solidFill>
                  <a:schemeClr val="bg1"/>
                </a:solidFill>
              </a:rPr>
              <a:t>https://www.jianshu.com/p/93990a641066</a:t>
            </a:r>
          </a:p>
        </p:txBody>
      </p:sp>
      <p:sp>
        <p:nvSpPr>
          <p:cNvPr id="10" name="灯片编号占位符 2">
            <a:extLst>
              <a:ext uri="{FF2B5EF4-FFF2-40B4-BE49-F238E27FC236}">
                <a16:creationId xmlns:a16="http://schemas.microsoft.com/office/drawing/2014/main" id="{68FBC4D8-8F54-481F-804A-27123291E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lvl="0" algn="r" eaLnBrk="1" hangingPunct="1"/>
            <a:fld id="{9A0DB2DC-4C9A-4742-B13C-FB6460FD3503}" type="slidenum">
              <a:rPr lang="zh-CN" altLang="en-US" sz="1600" b="1" smtClean="0">
                <a:solidFill>
                  <a:srgbClr val="898989"/>
                </a:solidFill>
              </a:rPr>
              <a:t>9</a:t>
            </a:fld>
            <a:r>
              <a:rPr lang="en-US" altLang="zh-CN" sz="1600" b="1" dirty="0">
                <a:solidFill>
                  <a:srgbClr val="898989"/>
                </a:solidFill>
              </a:rPr>
              <a:t>/28</a:t>
            </a:r>
            <a:endParaRPr lang="zh-CN" altLang="en-US" sz="1600"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9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9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794</Words>
  <Application>Microsoft Office PowerPoint</Application>
  <PresentationFormat>全屏显示(4:3)</PresentationFormat>
  <Paragraphs>170</Paragraphs>
  <Slides>28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8" baseType="lpstr">
      <vt:lpstr>DengXian</vt:lpstr>
      <vt:lpstr>方正兰亭超细黑简体</vt:lpstr>
      <vt:lpstr>方正正中黑简体</vt:lpstr>
      <vt:lpstr>微软雅黑</vt:lpstr>
      <vt:lpstr>Arial</vt:lpstr>
      <vt:lpstr>Calibri</vt:lpstr>
      <vt:lpstr>Calibri Light</vt:lpstr>
      <vt:lpstr>Impact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HZJ</dc:creator>
  <cp:lastModifiedBy>泽琛 李</cp:lastModifiedBy>
  <cp:revision>215</cp:revision>
  <dcterms:created xsi:type="dcterms:W3CDTF">2019-11-26T07:25:26Z</dcterms:created>
  <dcterms:modified xsi:type="dcterms:W3CDTF">2019-11-29T03:55:53Z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2052-1.6.1.2429</vt:lpwstr>
  </property>
</Properties>
</file>

<file path=docProps/thumbnail.jpeg>
</file>